
<file path=[Content_Types].xml><?xml version="1.0" encoding="utf-8"?>
<Types xmlns="http://schemas.openxmlformats.org/package/2006/content-types">
  <Override PartName="/ppt/slides/slide18.xml" ContentType="application/vnd.openxmlformats-officedocument.presentationml.slide+xml"/>
  <Override PartName="/ppt/slideLayouts/slideLayout15.xml" ContentType="application/vnd.openxmlformats-officedocument.presentationml.slideLayout+xml"/>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Default Extension="jpeg" ContentType="image/jpeg"/>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slideLayouts/slideLayout12.xml" ContentType="application/vnd.openxmlformats-officedocument.presentationml.slideLayout+xml"/>
  <Override PartName="/ppt/charts/chart1.xml" ContentType="application/vnd.openxmlformats-officedocument.drawingml.chart+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Default Extension="pdf" ContentType="application/pdf"/>
  <Override PartName="/ppt/notesSlides/notesSlide6.xml" ContentType="application/vnd.openxmlformats-officedocument.presentationml.notesSlide+xml"/>
  <Default Extension="gif" ContentType="image/gif"/>
  <Override PartName="/ppt/slides/slide16.xml" ContentType="application/vnd.openxmlformats-officedocument.presentationml.slide+xml"/>
  <Override PartName="/ppt/notesSlides/notesSlide2.xml" ContentType="application/vnd.openxmlformats-officedocument.presentationml.notesSlide+xml"/>
  <Override PartName="/ppt/slideLayouts/slideLayout13.xml" ContentType="application/vnd.openxmlformats-officedocument.presentationml.slideLayout+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Layouts/slideLayout3.xml" ContentType="application/vnd.openxmlformats-officedocument.presentationml.slideLayout+xml"/>
  <Override PartName="/ppt/slides/slide20.xml" ContentType="application/vnd.openxmlformats-officedocument.presentationml.slide+xml"/>
  <Override PartName="/ppt/slides/slide17.xml" ContentType="application/vnd.openxmlformats-officedocument.presentationml.slide+xml"/>
  <Override PartName="/ppt/notesSlides/notesSlide3.xml" ContentType="application/vnd.openxmlformats-officedocument.presentationml.notesSlide+xml"/>
  <Override PartName="/ppt/slideLayouts/slideLayout14.xml" ContentType="application/vnd.openxmlformats-officedocument.presentationml.slideLayout+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viewProps.xml" ContentType="application/vnd.openxmlformats-officedocument.presentationml.viewProps+xml"/>
  <Default Extension="bin" ContentType="application/vnd.openxmlformats-officedocument.presentationml.printerSettings"/>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48" r:id="rId1"/>
  </p:sldMasterIdLst>
  <p:notesMasterIdLst>
    <p:notesMasterId r:id="rId22"/>
  </p:notesMasterIdLst>
  <p:sldIdLst>
    <p:sldId id="314" r:id="rId2"/>
    <p:sldId id="315" r:id="rId3"/>
    <p:sldId id="316" r:id="rId4"/>
    <p:sldId id="318" r:id="rId5"/>
    <p:sldId id="330" r:id="rId6"/>
    <p:sldId id="329" r:id="rId7"/>
    <p:sldId id="331" r:id="rId8"/>
    <p:sldId id="332" r:id="rId9"/>
    <p:sldId id="333" r:id="rId10"/>
    <p:sldId id="335" r:id="rId11"/>
    <p:sldId id="317" r:id="rId12"/>
    <p:sldId id="319" r:id="rId13"/>
    <p:sldId id="327" r:id="rId14"/>
    <p:sldId id="328" r:id="rId15"/>
    <p:sldId id="320" r:id="rId16"/>
    <p:sldId id="321" r:id="rId17"/>
    <p:sldId id="323" r:id="rId18"/>
    <p:sldId id="325" r:id="rId19"/>
    <p:sldId id="324" r:id="rId20"/>
    <p:sldId id="326" r:id="rId21"/>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3333FF"/>
    <a:srgbClr val="00CCFF"/>
    <a:srgbClr val="66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5" autoAdjust="0"/>
    <p:restoredTop sz="94611" autoAdjust="0"/>
  </p:normalViewPr>
  <p:slideViewPr>
    <p:cSldViewPr>
      <p:cViewPr varScale="1">
        <p:scale>
          <a:sx n="130" d="100"/>
          <a:sy n="130" d="100"/>
        </p:scale>
        <p:origin x="-1072"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file:///\\aipwin1\HomeData\swhite\race%20data%20for%20einstein%20fellow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2"/>
  <c:chart>
    <c:plotArea>
      <c:layout/>
      <c:barChart>
        <c:barDir val="bar"/>
        <c:grouping val="percentStacked"/>
        <c:ser>
          <c:idx val="0"/>
          <c:order val="0"/>
          <c:tx>
            <c:strRef>
              <c:f>'ELSI Export'!$T$67</c:f>
              <c:strCache>
                <c:ptCount val="1"/>
                <c:pt idx="0">
                  <c:v>Male</c:v>
                </c:pt>
              </c:strCache>
            </c:strRef>
          </c:tx>
          <c:dLbls>
            <c:txPr>
              <a:bodyPr/>
              <a:lstStyle/>
              <a:p>
                <a:pPr>
                  <a:defRPr sz="1800" b="1">
                    <a:solidFill>
                      <a:schemeClr val="bg1"/>
                    </a:solidFill>
                  </a:defRPr>
                </a:pPr>
                <a:endParaRPr lang="en-US"/>
              </a:p>
            </c:txPr>
            <c:dLblPos val="ctr"/>
            <c:showSerName val="1"/>
          </c:dLbls>
          <c:cat>
            <c:strRef>
              <c:f>'ELSI Export'!$U$66:$X$66</c:f>
              <c:strCache>
                <c:ptCount val="4"/>
                <c:pt idx="0">
                  <c:v>Seniors</c:v>
                </c:pt>
                <c:pt idx="1">
                  <c:v>HS Teachers</c:v>
                </c:pt>
                <c:pt idx="2">
                  <c:v>HS Science Teachers</c:v>
                </c:pt>
                <c:pt idx="3">
                  <c:v>HS Physics Teachers</c:v>
                </c:pt>
              </c:strCache>
            </c:strRef>
          </c:cat>
          <c:val>
            <c:numRef>
              <c:f>'ELSI Export'!$U$67:$X$67</c:f>
              <c:numCache>
                <c:formatCode>General</c:formatCode>
                <c:ptCount val="4"/>
                <c:pt idx="0">
                  <c:v>0.506</c:v>
                </c:pt>
                <c:pt idx="1">
                  <c:v>0.419</c:v>
                </c:pt>
                <c:pt idx="2">
                  <c:v>0.449</c:v>
                </c:pt>
                <c:pt idx="3">
                  <c:v>0.63</c:v>
                </c:pt>
              </c:numCache>
            </c:numRef>
          </c:val>
        </c:ser>
        <c:ser>
          <c:idx val="1"/>
          <c:order val="1"/>
          <c:tx>
            <c:strRef>
              <c:f>'ELSI Export'!$T$68</c:f>
              <c:strCache>
                <c:ptCount val="1"/>
                <c:pt idx="0">
                  <c:v>Female</c:v>
                </c:pt>
              </c:strCache>
            </c:strRef>
          </c:tx>
          <c:spPr>
            <a:solidFill>
              <a:srgbClr val="FFC000"/>
            </a:solidFill>
          </c:spPr>
          <c:dLbls>
            <c:txPr>
              <a:bodyPr/>
              <a:lstStyle/>
              <a:p>
                <a:pPr>
                  <a:defRPr sz="1800" b="1"/>
                </a:pPr>
                <a:endParaRPr lang="en-US"/>
              </a:p>
            </c:txPr>
            <c:dLblPos val="ctr"/>
            <c:showSerName val="1"/>
          </c:dLbls>
          <c:cat>
            <c:strRef>
              <c:f>'ELSI Export'!$U$66:$X$66</c:f>
              <c:strCache>
                <c:ptCount val="4"/>
                <c:pt idx="0">
                  <c:v>Seniors</c:v>
                </c:pt>
                <c:pt idx="1">
                  <c:v>HS Teachers</c:v>
                </c:pt>
                <c:pt idx="2">
                  <c:v>HS Science Teachers</c:v>
                </c:pt>
                <c:pt idx="3">
                  <c:v>HS Physics Teachers</c:v>
                </c:pt>
              </c:strCache>
            </c:strRef>
          </c:cat>
          <c:val>
            <c:numRef>
              <c:f>'ELSI Export'!$U$68:$X$68</c:f>
              <c:numCache>
                <c:formatCode>General</c:formatCode>
                <c:ptCount val="4"/>
                <c:pt idx="0">
                  <c:v>0.494</c:v>
                </c:pt>
                <c:pt idx="1">
                  <c:v>0.581</c:v>
                </c:pt>
                <c:pt idx="2">
                  <c:v>0.551</c:v>
                </c:pt>
                <c:pt idx="3">
                  <c:v>0.37</c:v>
                </c:pt>
              </c:numCache>
            </c:numRef>
          </c:val>
        </c:ser>
        <c:dLbls>
          <c:showVal val="1"/>
        </c:dLbls>
        <c:gapWidth val="44"/>
        <c:overlap val="100"/>
        <c:axId val="412661480"/>
        <c:axId val="68676888"/>
      </c:barChart>
      <c:catAx>
        <c:axId val="412661480"/>
        <c:scaling>
          <c:orientation val="maxMin"/>
        </c:scaling>
        <c:axPos val="l"/>
        <c:tickLblPos val="nextTo"/>
        <c:crossAx val="68676888"/>
        <c:crosses val="autoZero"/>
        <c:auto val="1"/>
        <c:lblAlgn val="ctr"/>
        <c:lblOffset val="100"/>
      </c:catAx>
      <c:valAx>
        <c:axId val="68676888"/>
        <c:scaling>
          <c:orientation val="minMax"/>
        </c:scaling>
        <c:axPos val="t"/>
        <c:majorGridlines/>
        <c:numFmt formatCode="0%" sourceLinked="1"/>
        <c:tickLblPos val="nextTo"/>
        <c:crossAx val="412661480"/>
        <c:crosses val="autoZero"/>
        <c:crossBetween val="between"/>
      </c:valAx>
    </c:plotArea>
    <c:plotVisOnly val="1"/>
    <c:dispBlanksAs val="gap"/>
  </c:chart>
  <c:txPr>
    <a:bodyPr/>
    <a:lstStyle/>
    <a:p>
      <a:pPr>
        <a:defRPr sz="1600"/>
      </a:pPr>
      <a:endParaRPr lang="en-US"/>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55" tIns="48328" rIns="96655" bIns="48328" numCol="1" anchor="t" anchorCtr="0" compatLnSpc="1">
            <a:prstTxWarp prst="textNoShape">
              <a:avLst/>
            </a:prstTxWarp>
          </a:bodyPr>
          <a:lstStyle>
            <a:lvl1pPr defTabSz="967148">
              <a:defRPr sz="1200"/>
            </a:lvl1pPr>
          </a:lstStyle>
          <a:p>
            <a:pPr>
              <a:defRPr/>
            </a:pPr>
            <a:endParaRPr lang="en-US"/>
          </a:p>
        </p:txBody>
      </p:sp>
      <p:sp>
        <p:nvSpPr>
          <p:cNvPr id="4099"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6655" tIns="48328" rIns="96655" bIns="48328" numCol="1" anchor="t" anchorCtr="0" compatLnSpc="1">
            <a:prstTxWarp prst="textNoShape">
              <a:avLst/>
            </a:prstTxWarp>
          </a:bodyPr>
          <a:lstStyle>
            <a:lvl1pPr algn="r" defTabSz="967148">
              <a:defRPr sz="1200"/>
            </a:lvl1pPr>
          </a:lstStyle>
          <a:p>
            <a:pPr>
              <a:defRPr/>
            </a:pPr>
            <a:endParaRPr lang="en-US"/>
          </a:p>
        </p:txBody>
      </p:sp>
      <p:sp>
        <p:nvSpPr>
          <p:cNvPr id="28676" name="Rectangle 4"/>
          <p:cNvSpPr>
            <a:spLocks noGrp="1" noRot="1" noChangeAspect="1" noChangeArrowheads="1" noTextEdit="1"/>
          </p:cNvSpPr>
          <p:nvPr>
            <p:ph type="sldImg" idx="2"/>
          </p:nvPr>
        </p:nvSpPr>
        <p:spPr bwMode="auto">
          <a:xfrm>
            <a:off x="1257300" y="720725"/>
            <a:ext cx="4802188" cy="360045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731838" y="4559300"/>
            <a:ext cx="5851525" cy="4321175"/>
          </a:xfrm>
          <a:prstGeom prst="rect">
            <a:avLst/>
          </a:prstGeom>
          <a:noFill/>
          <a:ln w="9525">
            <a:noFill/>
            <a:miter lim="800000"/>
            <a:headEnd/>
            <a:tailEnd/>
          </a:ln>
          <a:effectLst/>
        </p:spPr>
        <p:txBody>
          <a:bodyPr vert="horz" wrap="square" lIns="96655" tIns="48328" rIns="96655" bIns="4832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6655" tIns="48328" rIns="96655" bIns="48328" numCol="1" anchor="b" anchorCtr="0" compatLnSpc="1">
            <a:prstTxWarp prst="textNoShape">
              <a:avLst/>
            </a:prstTxWarp>
          </a:bodyPr>
          <a:lstStyle>
            <a:lvl1pPr defTabSz="967148">
              <a:defRPr sz="1200"/>
            </a:lvl1pPr>
          </a:lstStyle>
          <a:p>
            <a:pPr>
              <a:defRPr/>
            </a:pPr>
            <a:endParaRPr lang="en-US"/>
          </a:p>
        </p:txBody>
      </p:sp>
      <p:sp>
        <p:nvSpPr>
          <p:cNvPr id="4103"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6655" tIns="48328" rIns="96655" bIns="48328" numCol="1" anchor="b" anchorCtr="0" compatLnSpc="1">
            <a:prstTxWarp prst="textNoShape">
              <a:avLst/>
            </a:prstTxWarp>
          </a:bodyPr>
          <a:lstStyle>
            <a:lvl1pPr algn="r" defTabSz="967148">
              <a:defRPr sz="1200"/>
            </a:lvl1pPr>
          </a:lstStyle>
          <a:p>
            <a:pPr>
              <a:defRPr/>
            </a:pPr>
            <a:fld id="{3BE48EE1-10CC-4544-8EA0-0C12FE9B03B7}"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AAPT has as one of the four goals in the 2013 Strategic Plan “Enrich the field by increasing</a:t>
            </a:r>
            <a:r>
              <a:rPr lang="en-US" baseline="0" dirty="0" smtClean="0"/>
              <a:t> the number and diversity of physics students and teachers at all levels, including those from ethnic and linguistically diverse backgrounds, those with diverse abilities, and those from the LGBT+ community.”</a:t>
            </a:r>
            <a:endParaRPr lang="en-US" dirty="0"/>
          </a:p>
        </p:txBody>
      </p:sp>
      <p:sp>
        <p:nvSpPr>
          <p:cNvPr id="4" name="Slide Number Placeholder 3"/>
          <p:cNvSpPr>
            <a:spLocks noGrp="1"/>
          </p:cNvSpPr>
          <p:nvPr>
            <p:ph type="sldNum" sz="quarter" idx="10"/>
          </p:nvPr>
        </p:nvSpPr>
        <p:spPr/>
        <p:txBody>
          <a:bodyPr/>
          <a:lstStyle/>
          <a:p>
            <a:pPr>
              <a:defRPr/>
            </a:pPr>
            <a:fld id="{3BE48EE1-10CC-4544-8EA0-0C12FE9B03B7}" type="slidenum">
              <a:rPr lang="en-US" smtClean="0"/>
              <a:pPr>
                <a:defRPr/>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Arial" charset="0"/>
                <a:ea typeface="+mn-ea"/>
                <a:cs typeface="+mn-cs"/>
              </a:rPr>
              <a:t>The representation of women among HS physics teachers has been growing. </a:t>
            </a:r>
            <a:r>
              <a:rPr lang="en-US" sz="1200" kern="1200" smtClean="0">
                <a:solidFill>
                  <a:schemeClr val="tx1"/>
                </a:solidFill>
                <a:latin typeface="Arial" charset="0"/>
                <a:ea typeface="+mn-ea"/>
                <a:cs typeface="+mn-cs"/>
              </a:rPr>
              <a:t>It was 23% in 1987 and 30% in 2005.</a:t>
            </a:r>
            <a:endParaRPr lang="en-US"/>
          </a:p>
        </p:txBody>
      </p:sp>
      <p:sp>
        <p:nvSpPr>
          <p:cNvPr id="4" name="Slide Number Placeholder 3"/>
          <p:cNvSpPr>
            <a:spLocks noGrp="1"/>
          </p:cNvSpPr>
          <p:nvPr>
            <p:ph type="sldNum" sz="quarter" idx="10"/>
          </p:nvPr>
        </p:nvSpPr>
        <p:spPr/>
        <p:txBody>
          <a:bodyPr/>
          <a:lstStyle/>
          <a:p>
            <a:pPr>
              <a:defRPr/>
            </a:pPr>
            <a:fld id="{3BE48EE1-10CC-4544-8EA0-0C12FE9B03B7}" type="slidenum">
              <a:rPr lang="en-US" smtClean="0"/>
              <a:pPr>
                <a:defRPr/>
              </a:pPr>
              <a:t>10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Implicit bias refers to the attitudes or stereotypes that affect our understanding, actions, and decisions in an unconscious manner.</a:t>
            </a:r>
            <a:r>
              <a:rPr lang="en-US" baseline="0" dirty="0" smtClean="0"/>
              <a:t> These biases, which encompass both favorable and unfavorable assessments, are activated involuntarily and without an individual’s awareness or intentional control. </a:t>
            </a:r>
          </a:p>
          <a:p>
            <a:r>
              <a:rPr lang="en-US" baseline="0" dirty="0" smtClean="0"/>
              <a:t>Stereotype threat is a situational predicament in which people are or feel themselves to be at risk of confirming negative stereotypes about their social group. </a:t>
            </a:r>
            <a:endParaRPr lang="en-US" dirty="0" smtClean="0"/>
          </a:p>
        </p:txBody>
      </p:sp>
      <p:sp>
        <p:nvSpPr>
          <p:cNvPr id="4" name="Slide Number Placeholder 3"/>
          <p:cNvSpPr>
            <a:spLocks noGrp="1"/>
          </p:cNvSpPr>
          <p:nvPr>
            <p:ph type="sldNum" sz="quarter" idx="10"/>
          </p:nvPr>
        </p:nvSpPr>
        <p:spPr/>
        <p:txBody>
          <a:bodyPr/>
          <a:lstStyle/>
          <a:p>
            <a:pPr>
              <a:defRPr/>
            </a:pPr>
            <a:fld id="{3BE48EE1-10CC-4544-8EA0-0C12FE9B03B7}" type="slidenum">
              <a:rPr lang="en-US" smtClean="0"/>
              <a:pPr>
                <a:defRPr/>
              </a:pPr>
              <a:t>12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Physics Education</a:t>
            </a:r>
            <a:r>
              <a:rPr lang="en-US" baseline="0" dirty="0" smtClean="0"/>
              <a:t> Research (PER) = their home is AAPT.  Co-author of this paper is active AAPT member.</a:t>
            </a:r>
          </a:p>
          <a:p>
            <a:r>
              <a:rPr lang="en-US" baseline="0" dirty="0" smtClean="0"/>
              <a:t>Study performed at CU Boulder – introductory physics course – students who already indicated interest in STEM (well prepared), high achieving, more-advantaged backgrounds</a:t>
            </a:r>
          </a:p>
          <a:p>
            <a:r>
              <a:rPr lang="en-US" baseline="0" dirty="0" smtClean="0"/>
              <a:t>Control group = selected least important values and wrote why those values might be important to other people.</a:t>
            </a:r>
            <a:endParaRPr lang="en-US" dirty="0"/>
          </a:p>
        </p:txBody>
      </p:sp>
      <p:sp>
        <p:nvSpPr>
          <p:cNvPr id="4" name="Slide Number Placeholder 3"/>
          <p:cNvSpPr>
            <a:spLocks noGrp="1"/>
          </p:cNvSpPr>
          <p:nvPr>
            <p:ph type="sldNum" sz="quarter" idx="10"/>
          </p:nvPr>
        </p:nvSpPr>
        <p:spPr/>
        <p:txBody>
          <a:bodyPr/>
          <a:lstStyle/>
          <a:p>
            <a:pPr>
              <a:defRPr/>
            </a:pPr>
            <a:fld id="{3BE48EE1-10CC-4544-8EA0-0C12FE9B03B7}" type="slidenum">
              <a:rPr lang="en-US" smtClean="0"/>
              <a:pPr>
                <a:defRPr/>
              </a:pPr>
              <a:t>16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94118" y="960726"/>
            <a:ext cx="4325471" cy="3291320"/>
          </a:xfrm>
          <a:prstGeom prst="rect">
            <a:avLst/>
          </a:prstGeom>
          <a:solidFill>
            <a:srgbClr val="FFFFFF"/>
          </a:solidFill>
          <a:ln w="9525">
            <a:solidFill>
              <a:srgbClr val="000000"/>
            </a:solidFill>
            <a:miter lim="800000"/>
            <a:headEnd/>
            <a:tailEnd/>
          </a:ln>
          <a:effectLst/>
        </p:spPr>
        <p:txBody>
          <a:bodyPr wrap="none" lIns="86749" tIns="43375" rIns="86749" bIns="43375" anchor="ctr">
            <a:prstTxWarp prst="textNoShape">
              <a:avLst/>
            </a:prstTxWarp>
          </a:bodyPr>
          <a:lstStyle/>
          <a:p>
            <a:endParaRPr lang="en-US"/>
          </a:p>
        </p:txBody>
      </p:sp>
      <p:sp>
        <p:nvSpPr>
          <p:cNvPr id="4098" name="Text Box 2"/>
          <p:cNvSpPr txBox="1">
            <a:spLocks noGrp="1" noChangeArrowheads="1"/>
          </p:cNvSpPr>
          <p:nvPr>
            <p:ph type="body"/>
          </p:nvPr>
        </p:nvSpPr>
        <p:spPr bwMode="auto">
          <a:xfrm>
            <a:off x="1116107" y="4570268"/>
            <a:ext cx="5088965" cy="3651972"/>
          </a:xfrm>
          <a:prstGeom prst="rect">
            <a:avLst/>
          </a:prstGeom>
          <a:noFill/>
          <a:ln>
            <a:round/>
            <a:headEnd/>
            <a:tailEnd/>
          </a:ln>
        </p:spPr>
        <p:txBody>
          <a:bodyPr lIns="0" tIns="0" rIns="0" bIns="0">
            <a:prstTxWarp prst="textNoShape">
              <a:avLst/>
            </a:prstTxWarp>
          </a:bodyPr>
          <a:lstStyle/>
          <a:p>
            <a:pPr marL="81327" indent="-81327" eaLnBrk="1">
              <a:lnSpc>
                <a:spcPct val="93000"/>
              </a:lnSpc>
              <a:spcBef>
                <a:spcPct val="0"/>
              </a:spcBef>
              <a:buSzPct val="45000"/>
              <a:tabLst>
                <a:tab pos="686764" algn="l"/>
                <a:tab pos="1373528" algn="l"/>
                <a:tab pos="2060292" algn="l"/>
                <a:tab pos="2747056" algn="l"/>
                <a:tab pos="3433820" algn="l"/>
                <a:tab pos="4120584" algn="l"/>
                <a:tab pos="4807348" algn="l"/>
              </a:tabLst>
            </a:pPr>
            <a:r>
              <a:rPr lang="en-GB" dirty="0">
                <a:latin typeface="Arial" pitchFamily="-107" charset="0"/>
                <a:ea typeface="msgothic" charset="0"/>
                <a:cs typeface="msgothic" charset="0"/>
              </a:rPr>
              <a:t>Percentage of students receiving each letter grade (A, B, C, D, and F, combining letter grades with pluses and minuses) as a function of gender (men versus women) and affirmation condition (values affirmation versus control). The percentage was calculated separately for each values-affirmation condition within each gender.</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94118" y="960726"/>
            <a:ext cx="4325471" cy="3291320"/>
          </a:xfrm>
          <a:prstGeom prst="rect">
            <a:avLst/>
          </a:prstGeom>
          <a:solidFill>
            <a:srgbClr val="FFFFFF"/>
          </a:solidFill>
          <a:ln w="9525">
            <a:solidFill>
              <a:srgbClr val="000000"/>
            </a:solidFill>
            <a:miter lim="800000"/>
            <a:headEnd/>
            <a:tailEnd/>
          </a:ln>
          <a:effectLst/>
        </p:spPr>
        <p:txBody>
          <a:bodyPr wrap="none" lIns="86749" tIns="43375" rIns="86749" bIns="43375" anchor="ctr">
            <a:prstTxWarp prst="textNoShape">
              <a:avLst/>
            </a:prstTxWarp>
          </a:bodyPr>
          <a:lstStyle/>
          <a:p>
            <a:endParaRPr lang="en-US"/>
          </a:p>
        </p:txBody>
      </p:sp>
      <p:sp>
        <p:nvSpPr>
          <p:cNvPr id="4098" name="Text Box 2"/>
          <p:cNvSpPr txBox="1">
            <a:spLocks noGrp="1" noChangeArrowheads="1"/>
          </p:cNvSpPr>
          <p:nvPr>
            <p:ph type="body"/>
          </p:nvPr>
        </p:nvSpPr>
        <p:spPr bwMode="auto">
          <a:xfrm>
            <a:off x="1116107" y="4570268"/>
            <a:ext cx="5088965" cy="3651972"/>
          </a:xfrm>
          <a:prstGeom prst="rect">
            <a:avLst/>
          </a:prstGeom>
          <a:noFill/>
          <a:ln>
            <a:round/>
            <a:headEnd/>
            <a:tailEnd/>
          </a:ln>
        </p:spPr>
        <p:txBody>
          <a:bodyPr lIns="0" tIns="0" rIns="0" bIns="0">
            <a:prstTxWarp prst="textNoShape">
              <a:avLst/>
            </a:prstTxWarp>
          </a:bodyPr>
          <a:lstStyle/>
          <a:p>
            <a:pPr marL="81327" indent="-81327" eaLnBrk="1">
              <a:lnSpc>
                <a:spcPct val="93000"/>
              </a:lnSpc>
              <a:spcBef>
                <a:spcPct val="0"/>
              </a:spcBef>
              <a:buSzPct val="45000"/>
              <a:tabLst>
                <a:tab pos="686764" algn="l"/>
                <a:tab pos="1373528" algn="l"/>
                <a:tab pos="2060292" algn="l"/>
                <a:tab pos="2747056" algn="l"/>
                <a:tab pos="3433820" algn="l"/>
                <a:tab pos="4120584" algn="l"/>
                <a:tab pos="4807348" algn="l"/>
              </a:tabLst>
            </a:pPr>
            <a:r>
              <a:rPr lang="en-GB" dirty="0">
                <a:latin typeface="Arial" pitchFamily="-107" charset="0"/>
                <a:ea typeface="msgothic" charset="0"/>
                <a:cs typeface="msgothic" charset="0"/>
              </a:rPr>
              <a:t>Student performance on two outcome measures examined in this study as a function of gender (men versus women), affirmation condition (values affirmation versus control), and the level of stereotype endorsement. (A) The overall combined exam scores, computed by averaging the percentage scores for the four exams. (B) The end-of-semester (week 15) score on the FMCE, a standardized test of conceptual knowledge in physics (33). Stereotype endorsement, treated as a continuous variable in our statistical analysis, was measured by agreement with the statement, “According to my own personal beliefs, I expect men to generally do better in physics than women,” answered on a five-point scale ranging from “strongly disagree” to “strongly agree.” The level of stereotype endorsement plotted in the graph was standardized for all students and expressed in terms of </a:t>
            </a:r>
            <a:r>
              <a:rPr lang="en-GB" dirty="0" err="1">
                <a:latin typeface="Arial" pitchFamily="-107" charset="0"/>
                <a:ea typeface="msgothic" charset="0"/>
                <a:cs typeface="msgothic" charset="0"/>
              </a:rPr>
              <a:t>z</a:t>
            </a:r>
            <a:r>
              <a:rPr lang="en-GB" dirty="0">
                <a:latin typeface="Arial" pitchFamily="-107" charset="0"/>
                <a:ea typeface="msgothic" charset="0"/>
                <a:cs typeface="msgothic" charset="0"/>
              </a:rPr>
              <a:t> scores (20). The low and high levels of stereotype endorsement in the graph are represented by ±0.75 SD of the grand mean (SOM text). Error bars represent ±1 SE.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990600" y="6245225"/>
            <a:ext cx="6781800" cy="476250"/>
          </a:xfrm>
          <a:ln/>
        </p:spPr>
        <p:txBody>
          <a:bodyPr/>
          <a:lstStyle>
            <a:lvl1pPr>
              <a:defRPr/>
            </a:lvl1pPr>
          </a:lstStyle>
          <a:p>
            <a:pPr>
              <a:defRPr/>
            </a:pPr>
            <a:r>
              <a:rPr lang="en-US"/>
              <a:t>"</a:t>
            </a:r>
            <a:r>
              <a:rPr lang="en-US">
                <a:solidFill>
                  <a:srgbClr val="3333FF"/>
                </a:solidFill>
              </a:rPr>
              <a:t>Enhancing the understanding and appreciation of physics through teaching"</a:t>
            </a: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74421D38-A877-48A0-87AD-AC96D34869F1}"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a:t>
            </a:r>
            <a:r>
              <a:rPr lang="en-US">
                <a:solidFill>
                  <a:srgbClr val="3333FF"/>
                </a:solidFill>
              </a:rPr>
              <a:t>Enhancing the understanding and appreciation of physics through teaching"</a:t>
            </a:r>
          </a:p>
        </p:txBody>
      </p:sp>
      <p:sp>
        <p:nvSpPr>
          <p:cNvPr id="7" name="Slide Number Placeholder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DC5D9E96-1291-483F-81AB-AF9E4A09F5A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a:t>
            </a:r>
            <a:r>
              <a:rPr lang="en-US">
                <a:solidFill>
                  <a:srgbClr val="3333FF"/>
                </a:solidFill>
              </a:rPr>
              <a:t>Enhancing the understanding and appreciation of physics through teaching"</a:t>
            </a: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18FC55B8-A3AC-43DE-BCBC-15A6089BD32C}"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19200"/>
            <a:ext cx="2057400" cy="4876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19200"/>
            <a:ext cx="6019800" cy="4876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a:t>
            </a:r>
            <a:r>
              <a:rPr lang="en-US">
                <a:solidFill>
                  <a:srgbClr val="3333FF"/>
                </a:solidFill>
              </a:rPr>
              <a:t>Enhancing the understanding and appreciation of physics through teaching"</a:t>
            </a: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A088357F-5923-409B-BF27-0CA9B1FDA4C9}"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8229600" cy="8382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914400" y="2286000"/>
            <a:ext cx="3581400" cy="1828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914400" y="4267200"/>
            <a:ext cx="3581400" cy="1828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648200" y="2286000"/>
            <a:ext cx="3581400" cy="3810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r>
              <a:rPr lang="en-US"/>
              <a:t>"</a:t>
            </a:r>
            <a:r>
              <a:rPr lang="en-US">
                <a:solidFill>
                  <a:srgbClr val="3333FF"/>
                </a:solidFill>
              </a:rPr>
              <a:t>Enhancing the understanding and appreciation of physics through teaching"</a:t>
            </a:r>
          </a:p>
        </p:txBody>
      </p:sp>
      <p:sp>
        <p:nvSpPr>
          <p:cNvPr id="8"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9B82FBC2-C930-430F-B6A3-BD015337CB77}"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8229600" cy="838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2286000"/>
            <a:ext cx="3581400" cy="3810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2286000"/>
            <a:ext cx="3581400" cy="1828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267200"/>
            <a:ext cx="3581400" cy="1828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r>
              <a:rPr lang="en-US"/>
              <a:t>"</a:t>
            </a:r>
            <a:r>
              <a:rPr lang="en-US">
                <a:solidFill>
                  <a:srgbClr val="3333FF"/>
                </a:solidFill>
              </a:rPr>
              <a:t>Enhancing the understanding and appreciation of physics through teaching"</a:t>
            </a:r>
          </a:p>
        </p:txBody>
      </p:sp>
      <p:sp>
        <p:nvSpPr>
          <p:cNvPr id="8"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4FC2CF68-5465-4BC1-8ED8-EABB8974FC79}"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8229600" cy="8382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2286000"/>
            <a:ext cx="3581400" cy="3810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2286000"/>
            <a:ext cx="3581400" cy="3810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a:t>
            </a:r>
            <a:r>
              <a:rPr lang="en-US">
                <a:solidFill>
                  <a:srgbClr val="3333FF"/>
                </a:solidFill>
              </a:rPr>
              <a:t>Enhancing the understanding and appreciation of physics through teaching"</a:t>
            </a:r>
          </a:p>
        </p:txBody>
      </p:sp>
      <p:sp>
        <p:nvSpPr>
          <p:cNvPr id="7" name="Slide Number Placeholder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32ACF2C0-4485-459E-8C51-35F51F9B084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1676400" y="6245225"/>
            <a:ext cx="6400800" cy="476250"/>
          </a:xfrm>
          <a:ln/>
        </p:spPr>
        <p:txBody>
          <a:bodyPr/>
          <a:lstStyle>
            <a:lvl1pPr>
              <a:defRPr/>
            </a:lvl1pPr>
          </a:lstStyle>
          <a:p>
            <a:pPr>
              <a:defRPr/>
            </a:pPr>
            <a:r>
              <a:rPr lang="en-US" dirty="0"/>
              <a:t>"</a:t>
            </a:r>
            <a:r>
              <a:rPr lang="en-US" dirty="0">
                <a:solidFill>
                  <a:srgbClr val="3333FF"/>
                </a:solidFill>
              </a:rPr>
              <a:t>Enhancing the understanding and appreciation of physics through teaching"</a:t>
            </a: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AACE83B0-4C24-471C-BCC9-EF6458FBE0C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1676400" y="6245225"/>
            <a:ext cx="6705600" cy="476250"/>
          </a:xfrm>
          <a:ln/>
        </p:spPr>
        <p:txBody>
          <a:bodyPr/>
          <a:lstStyle>
            <a:lvl1pPr>
              <a:defRPr/>
            </a:lvl1pPr>
          </a:lstStyle>
          <a:p>
            <a:pPr>
              <a:defRPr/>
            </a:pPr>
            <a:r>
              <a:rPr lang="en-US" dirty="0"/>
              <a:t>"</a:t>
            </a:r>
            <a:r>
              <a:rPr lang="en-US" dirty="0">
                <a:solidFill>
                  <a:srgbClr val="3333FF"/>
                </a:solidFill>
              </a:rPr>
              <a:t>Enhancing the understanding and appreciation of physics through teaching"</a:t>
            </a: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7AAFA300-96FC-4304-9607-117E3F47520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2286000"/>
            <a:ext cx="35814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286000"/>
            <a:ext cx="35814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a:t>
            </a:r>
            <a:r>
              <a:rPr lang="en-US">
                <a:solidFill>
                  <a:srgbClr val="3333FF"/>
                </a:solidFill>
              </a:rPr>
              <a:t>Enhancing the understanding and appreciation of physics through teaching"</a:t>
            </a:r>
          </a:p>
        </p:txBody>
      </p:sp>
      <p:sp>
        <p:nvSpPr>
          <p:cNvPr id="7" name="Slide Number Placeholder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0352CDDF-F5DD-4500-94F4-A084FC624FA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a:xfrm>
            <a:off x="1676400" y="6245225"/>
            <a:ext cx="5105400" cy="476250"/>
          </a:xfrm>
        </p:spPr>
        <p:txBody>
          <a:bodyPr/>
          <a:lstStyle/>
          <a:p>
            <a:pPr>
              <a:defRPr/>
            </a:pPr>
            <a:r>
              <a:rPr lang="en-US" dirty="0" smtClean="0"/>
              <a:t>"</a:t>
            </a:r>
            <a:r>
              <a:rPr lang="en-US" dirty="0" smtClean="0">
                <a:solidFill>
                  <a:srgbClr val="3333FF"/>
                </a:solidFill>
              </a:rPr>
              <a:t>Enhancing the understanding and appreciation of physics through teaching"</a:t>
            </a:r>
            <a:endParaRPr lang="en-US" dirty="0">
              <a:solidFill>
                <a:srgbClr val="3333FF"/>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a:t>
            </a:r>
            <a:r>
              <a:rPr lang="en-US">
                <a:solidFill>
                  <a:srgbClr val="3333FF"/>
                </a:solidFill>
              </a:rPr>
              <a:t>Enhancing the understanding and appreciation of physics through teaching"</a:t>
            </a:r>
          </a:p>
        </p:txBody>
      </p:sp>
      <p:sp>
        <p:nvSpPr>
          <p:cNvPr id="9"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6A7606DA-8402-4119-8819-26540CAF7CC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a:t>
            </a:r>
            <a:r>
              <a:rPr lang="en-US">
                <a:solidFill>
                  <a:srgbClr val="3333FF"/>
                </a:solidFill>
              </a:rPr>
              <a:t>Enhancing the understanding and appreciation of physics through teaching"</a:t>
            </a:r>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F4A4C763-E9C4-490C-AA1D-92210760AA4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a:t>
            </a:r>
            <a:r>
              <a:rPr lang="en-US">
                <a:solidFill>
                  <a:srgbClr val="3333FF"/>
                </a:solidFill>
              </a:rPr>
              <a:t>Enhancing the understanding and appreciation of physics through teaching"</a:t>
            </a:r>
          </a:p>
        </p:txBody>
      </p:sp>
      <p:sp>
        <p:nvSpPr>
          <p:cNvPr id="4"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B86DAF4E-7E27-432F-BB85-56EB95EA95B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a:t>
            </a:r>
            <a:r>
              <a:rPr lang="en-US">
                <a:solidFill>
                  <a:srgbClr val="3333FF"/>
                </a:solidFill>
              </a:rPr>
              <a:t>Enhancing the understanding and appreciation of physics through teaching"</a:t>
            </a:r>
          </a:p>
        </p:txBody>
      </p:sp>
      <p:sp>
        <p:nvSpPr>
          <p:cNvPr id="7" name="Slide Number Placeholder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A7E1488B-8B1B-455B-AED9-C265BE6EFE3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7" Type="http://schemas.openxmlformats.org/officeDocument/2006/relationships/image" Target="../media/image1.gif"/><Relationship Id="rId18" Type="http://schemas.openxmlformats.org/officeDocument/2006/relationships/image" Target="../media/image2.gi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pic>
        <p:nvPicPr>
          <p:cNvPr id="1027" name="Picture 3" descr="C:\Users\dwolfe\Desktop\glnav_bg.gif"/>
          <p:cNvPicPr>
            <a:picLocks noChangeAspect="1" noChangeArrowheads="1"/>
          </p:cNvPicPr>
          <p:nvPr userDrawn="1"/>
        </p:nvPicPr>
        <p:blipFill>
          <a:blip r:embed="rId17" cstate="print"/>
          <a:srcRect/>
          <a:stretch>
            <a:fillRect/>
          </a:stretch>
        </p:blipFill>
        <p:spPr bwMode="auto">
          <a:xfrm>
            <a:off x="457200" y="838200"/>
            <a:ext cx="8229600" cy="418416"/>
          </a:xfrm>
          <a:prstGeom prst="rect">
            <a:avLst/>
          </a:prstGeom>
          <a:noFill/>
        </p:spPr>
      </p:pic>
      <p:sp>
        <p:nvSpPr>
          <p:cNvPr id="3074" name="Rectangle 2"/>
          <p:cNvSpPr>
            <a:spLocks noGrp="1" noChangeArrowheads="1"/>
          </p:cNvSpPr>
          <p:nvPr>
            <p:ph type="title"/>
          </p:nvPr>
        </p:nvSpPr>
        <p:spPr bwMode="auto">
          <a:xfrm>
            <a:off x="457200" y="1371600"/>
            <a:ext cx="82296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endParaRPr lang="en-US" dirty="0" smtClean="0"/>
          </a:p>
        </p:txBody>
      </p:sp>
      <p:sp>
        <p:nvSpPr>
          <p:cNvPr id="3075" name="Rectangle 3"/>
          <p:cNvSpPr>
            <a:spLocks noGrp="1" noChangeArrowheads="1"/>
          </p:cNvSpPr>
          <p:nvPr>
            <p:ph type="body" idx="1"/>
          </p:nvPr>
        </p:nvSpPr>
        <p:spPr bwMode="auto">
          <a:xfrm>
            <a:off x="914400" y="2286000"/>
            <a:ext cx="7315200" cy="3810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5"/>
          <p:cNvSpPr>
            <a:spLocks noGrp="1" noChangeArrowheads="1"/>
          </p:cNvSpPr>
          <p:nvPr>
            <p:ph type="ftr" sz="quarter" idx="3"/>
          </p:nvPr>
        </p:nvSpPr>
        <p:spPr bwMode="auto">
          <a:xfrm>
            <a:off x="1828800" y="6305550"/>
            <a:ext cx="6324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accent2"/>
                </a:solidFill>
              </a:defRPr>
            </a:lvl1pPr>
          </a:lstStyle>
          <a:p>
            <a:pPr>
              <a:defRPr/>
            </a:pPr>
            <a:r>
              <a:rPr lang="en-US"/>
              <a:t>"</a:t>
            </a:r>
            <a:r>
              <a:rPr lang="en-US">
                <a:solidFill>
                  <a:srgbClr val="3333FF"/>
                </a:solidFill>
              </a:rPr>
              <a:t>Enhancing the understanding and appreciation of physics through teaching"</a:t>
            </a:r>
          </a:p>
        </p:txBody>
      </p:sp>
      <p:pic>
        <p:nvPicPr>
          <p:cNvPr id="1026" name="Picture 2" descr="C:\Users\dwolfe\Desktop\AAPT_banner_8_2.gif"/>
          <p:cNvPicPr>
            <a:picLocks noChangeAspect="1" noChangeArrowheads="1"/>
          </p:cNvPicPr>
          <p:nvPr userDrawn="1"/>
        </p:nvPicPr>
        <p:blipFill>
          <a:blip r:embed="rId18" cstate="print"/>
          <a:srcRect/>
          <a:stretch>
            <a:fillRect/>
          </a:stretch>
        </p:blipFill>
        <p:spPr bwMode="auto">
          <a:xfrm>
            <a:off x="457200" y="152401"/>
            <a:ext cx="4286250" cy="761999"/>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63"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hf sldNum="0" hdr="0" dt="0"/>
  <p:txStyles>
    <p:titleStyle>
      <a:lvl1pPr algn="ctr" rtl="0" eaLnBrk="0" fontAlgn="base" hangingPunct="0">
        <a:spcBef>
          <a:spcPct val="0"/>
        </a:spcBef>
        <a:spcAft>
          <a:spcPct val="0"/>
        </a:spcAft>
        <a:defRPr sz="3600">
          <a:solidFill>
            <a:srgbClr val="3333FF"/>
          </a:solidFill>
          <a:latin typeface="+mj-lt"/>
          <a:ea typeface="+mj-ea"/>
          <a:cs typeface="+mj-cs"/>
        </a:defRPr>
      </a:lvl1pPr>
      <a:lvl2pPr algn="ctr" rtl="0" eaLnBrk="0" fontAlgn="base" hangingPunct="0">
        <a:spcBef>
          <a:spcPct val="0"/>
        </a:spcBef>
        <a:spcAft>
          <a:spcPct val="0"/>
        </a:spcAft>
        <a:defRPr sz="3600">
          <a:solidFill>
            <a:srgbClr val="3333FF"/>
          </a:solidFill>
          <a:latin typeface="Arial" charset="0"/>
        </a:defRPr>
      </a:lvl2pPr>
      <a:lvl3pPr algn="ctr" rtl="0" eaLnBrk="0" fontAlgn="base" hangingPunct="0">
        <a:spcBef>
          <a:spcPct val="0"/>
        </a:spcBef>
        <a:spcAft>
          <a:spcPct val="0"/>
        </a:spcAft>
        <a:defRPr sz="3600">
          <a:solidFill>
            <a:srgbClr val="3333FF"/>
          </a:solidFill>
          <a:latin typeface="Arial" charset="0"/>
        </a:defRPr>
      </a:lvl3pPr>
      <a:lvl4pPr algn="ctr" rtl="0" eaLnBrk="0" fontAlgn="base" hangingPunct="0">
        <a:spcBef>
          <a:spcPct val="0"/>
        </a:spcBef>
        <a:spcAft>
          <a:spcPct val="0"/>
        </a:spcAft>
        <a:defRPr sz="3600">
          <a:solidFill>
            <a:srgbClr val="3333FF"/>
          </a:solidFill>
          <a:latin typeface="Arial" charset="0"/>
        </a:defRPr>
      </a:lvl4pPr>
      <a:lvl5pPr algn="ctr" rtl="0" eaLnBrk="0" fontAlgn="base" hangingPunct="0">
        <a:spcBef>
          <a:spcPct val="0"/>
        </a:spcBef>
        <a:spcAft>
          <a:spcPct val="0"/>
        </a:spcAft>
        <a:defRPr sz="3600">
          <a:solidFill>
            <a:srgbClr val="3333FF"/>
          </a:solidFill>
          <a:latin typeface="Arial" charset="0"/>
        </a:defRPr>
      </a:lvl5pPr>
      <a:lvl6pPr marL="457200" algn="ctr" rtl="0" fontAlgn="base">
        <a:spcBef>
          <a:spcPct val="0"/>
        </a:spcBef>
        <a:spcAft>
          <a:spcPct val="0"/>
        </a:spcAft>
        <a:defRPr sz="3600">
          <a:solidFill>
            <a:srgbClr val="3333FF"/>
          </a:solidFill>
          <a:latin typeface="Arial" charset="0"/>
        </a:defRPr>
      </a:lvl6pPr>
      <a:lvl7pPr marL="914400" algn="ctr" rtl="0" fontAlgn="base">
        <a:spcBef>
          <a:spcPct val="0"/>
        </a:spcBef>
        <a:spcAft>
          <a:spcPct val="0"/>
        </a:spcAft>
        <a:defRPr sz="3600">
          <a:solidFill>
            <a:srgbClr val="3333FF"/>
          </a:solidFill>
          <a:latin typeface="Arial" charset="0"/>
        </a:defRPr>
      </a:lvl7pPr>
      <a:lvl8pPr marL="1371600" algn="ctr" rtl="0" fontAlgn="base">
        <a:spcBef>
          <a:spcPct val="0"/>
        </a:spcBef>
        <a:spcAft>
          <a:spcPct val="0"/>
        </a:spcAft>
        <a:defRPr sz="3600">
          <a:solidFill>
            <a:srgbClr val="3333FF"/>
          </a:solidFill>
          <a:latin typeface="Arial" charset="0"/>
        </a:defRPr>
      </a:lvl8pPr>
      <a:lvl9pPr marL="1828800" algn="ctr" rtl="0" fontAlgn="base">
        <a:spcBef>
          <a:spcPct val="0"/>
        </a:spcBef>
        <a:spcAft>
          <a:spcPct val="0"/>
        </a:spcAft>
        <a:defRPr sz="3600">
          <a:solidFill>
            <a:srgbClr val="3333FF"/>
          </a:solidFill>
          <a:latin typeface="Arial" charset="0"/>
        </a:defRPr>
      </a:lvl9pPr>
    </p:titleStyle>
    <p:bodyStyle>
      <a:lvl1pPr marL="342900" indent="-342900" algn="l" rtl="0" eaLnBrk="0" fontAlgn="base" hangingPunct="0">
        <a:spcBef>
          <a:spcPct val="20000"/>
        </a:spcBef>
        <a:spcAft>
          <a:spcPct val="0"/>
        </a:spcAft>
        <a:buChar char="•"/>
        <a:defRPr sz="2800">
          <a:solidFill>
            <a:srgbClr val="3333FF"/>
          </a:solidFill>
          <a:latin typeface="+mn-lt"/>
          <a:ea typeface="+mn-ea"/>
          <a:cs typeface="+mn-cs"/>
        </a:defRPr>
      </a:lvl1pPr>
      <a:lvl2pPr marL="742950" indent="-285750" algn="l" rtl="0" eaLnBrk="0" fontAlgn="base" hangingPunct="0">
        <a:spcBef>
          <a:spcPct val="20000"/>
        </a:spcBef>
        <a:spcAft>
          <a:spcPct val="0"/>
        </a:spcAft>
        <a:buFont typeface="Wingdings" charset="2"/>
        <a:buChar char="Ä"/>
        <a:defRPr sz="2400">
          <a:solidFill>
            <a:srgbClr val="3333FF"/>
          </a:solidFill>
          <a:latin typeface="+mn-lt"/>
        </a:defRPr>
      </a:lvl2pPr>
      <a:lvl3pPr marL="1143000" indent="-228600" algn="l" rtl="0" eaLnBrk="0" fontAlgn="base" hangingPunct="0">
        <a:spcBef>
          <a:spcPct val="20000"/>
        </a:spcBef>
        <a:spcAft>
          <a:spcPct val="0"/>
        </a:spcAft>
        <a:buFont typeface="Wingdings" charset="2"/>
        <a:buChar char="ü"/>
        <a:defRPr sz="2000">
          <a:solidFill>
            <a:srgbClr val="3333FF"/>
          </a:solidFill>
          <a:latin typeface="+mn-lt"/>
        </a:defRPr>
      </a:lvl3pPr>
      <a:lvl4pPr marL="1600200" indent="-228600" algn="l" rtl="0" eaLnBrk="0" fontAlgn="base" hangingPunct="0">
        <a:spcBef>
          <a:spcPct val="20000"/>
        </a:spcBef>
        <a:spcAft>
          <a:spcPct val="0"/>
        </a:spcAft>
        <a:buFont typeface="Wingdings" charset="2"/>
        <a:buChar char="à"/>
        <a:defRPr>
          <a:solidFill>
            <a:srgbClr val="3333FF"/>
          </a:solidFill>
          <a:latin typeface="+mn-lt"/>
        </a:defRPr>
      </a:lvl4pPr>
      <a:lvl5pPr marL="2057400" indent="-228600" algn="l" rtl="0" eaLnBrk="0" fontAlgn="base" hangingPunct="0">
        <a:spcBef>
          <a:spcPct val="20000"/>
        </a:spcBef>
        <a:spcAft>
          <a:spcPct val="0"/>
        </a:spcAft>
        <a:buFont typeface="Wingdings" charset="2"/>
        <a:buChar char="Ø"/>
        <a:defRPr sz="1600">
          <a:solidFill>
            <a:srgbClr val="3333FF"/>
          </a:solidFill>
          <a:latin typeface="+mn-lt"/>
        </a:defRPr>
      </a:lvl5pPr>
      <a:lvl6pPr marL="2514600" indent="-228600" algn="l" rtl="0" fontAlgn="base">
        <a:spcBef>
          <a:spcPct val="20000"/>
        </a:spcBef>
        <a:spcAft>
          <a:spcPct val="0"/>
        </a:spcAft>
        <a:buFont typeface="Wingdings" pitchFamily="2" charset="2"/>
        <a:buChar char="Ø"/>
        <a:defRPr sz="1600">
          <a:solidFill>
            <a:srgbClr val="3333FF"/>
          </a:solidFill>
          <a:latin typeface="+mn-lt"/>
        </a:defRPr>
      </a:lvl6pPr>
      <a:lvl7pPr marL="2971800" indent="-228600" algn="l" rtl="0" fontAlgn="base">
        <a:spcBef>
          <a:spcPct val="20000"/>
        </a:spcBef>
        <a:spcAft>
          <a:spcPct val="0"/>
        </a:spcAft>
        <a:buFont typeface="Wingdings" pitchFamily="2" charset="2"/>
        <a:buChar char="Ø"/>
        <a:defRPr sz="1600">
          <a:solidFill>
            <a:srgbClr val="3333FF"/>
          </a:solidFill>
          <a:latin typeface="+mn-lt"/>
        </a:defRPr>
      </a:lvl7pPr>
      <a:lvl8pPr marL="3429000" indent="-228600" algn="l" rtl="0" fontAlgn="base">
        <a:spcBef>
          <a:spcPct val="20000"/>
        </a:spcBef>
        <a:spcAft>
          <a:spcPct val="0"/>
        </a:spcAft>
        <a:buFont typeface="Wingdings" pitchFamily="2" charset="2"/>
        <a:buChar char="Ø"/>
        <a:defRPr sz="1600">
          <a:solidFill>
            <a:srgbClr val="3333FF"/>
          </a:solidFill>
          <a:latin typeface="+mn-lt"/>
        </a:defRPr>
      </a:lvl8pPr>
      <a:lvl9pPr marL="3886200" indent="-228600" algn="l" rtl="0" fontAlgn="base">
        <a:spcBef>
          <a:spcPct val="20000"/>
        </a:spcBef>
        <a:spcAft>
          <a:spcPct val="0"/>
        </a:spcAft>
        <a:buFont typeface="Wingdings" pitchFamily="2" charset="2"/>
        <a:buChar char="Ø"/>
        <a:defRPr sz="1600">
          <a:solidFill>
            <a:srgbClr val="3333F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chart" Target="../charts/char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jpeg"/><Relationship Id="rId1" Type="http://schemas.openxmlformats.org/officeDocument/2006/relationships/slideLayout" Target="../slideLayouts/slideLayout8.xml"/><Relationship Id="rId2" Type="http://schemas.openxmlformats.org/officeDocument/2006/relationships/notesSlide" Target="../notesSlides/notesSlide5.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2.jpeg"/><Relationship Id="rId1" Type="http://schemas.openxmlformats.org/officeDocument/2006/relationships/slideLayout" Target="../slideLayouts/slideLayout8.xml"/><Relationship Id="rId2" Type="http://schemas.openxmlformats.org/officeDocument/2006/relationships/notesSlide" Target="../notesSlides/notesSlide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df"/><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Title 7"/>
          <p:cNvSpPr>
            <a:spLocks noGrp="1"/>
          </p:cNvSpPr>
          <p:nvPr>
            <p:ph type="ctrTitle"/>
          </p:nvPr>
        </p:nvSpPr>
        <p:spPr/>
        <p:txBody>
          <a:bodyPr/>
          <a:lstStyle/>
          <a:p>
            <a:r>
              <a:rPr lang="en-US" dirty="0" smtClean="0">
                <a:solidFill>
                  <a:schemeClr val="tx1"/>
                </a:solidFill>
              </a:rPr>
              <a:t>Valuing Diversity</a:t>
            </a:r>
            <a:endParaRPr lang="en-US" dirty="0">
              <a:solidFill>
                <a:schemeClr val="tx1"/>
              </a:solidFill>
            </a:endParaRPr>
          </a:p>
        </p:txBody>
      </p:sp>
      <p:sp>
        <p:nvSpPr>
          <p:cNvPr id="9" name="Subtitle 8"/>
          <p:cNvSpPr>
            <a:spLocks noGrp="1"/>
          </p:cNvSpPr>
          <p:nvPr>
            <p:ph type="subTitle" idx="1"/>
          </p:nvPr>
        </p:nvSpPr>
        <p:spPr>
          <a:xfrm>
            <a:off x="1371600" y="3886200"/>
            <a:ext cx="6934200" cy="1752600"/>
          </a:xfrm>
        </p:spPr>
        <p:txBody>
          <a:bodyPr/>
          <a:lstStyle/>
          <a:p>
            <a:r>
              <a:rPr lang="en-US" dirty="0" smtClean="0">
                <a:solidFill>
                  <a:srgbClr val="000000"/>
                </a:solidFill>
              </a:rPr>
              <a:t>Beth A. Cunningham</a:t>
            </a:r>
          </a:p>
          <a:p>
            <a:r>
              <a:rPr lang="en-US" dirty="0" smtClean="0">
                <a:solidFill>
                  <a:srgbClr val="000000"/>
                </a:solidFill>
              </a:rPr>
              <a:t>Executive Officer</a:t>
            </a:r>
          </a:p>
          <a:p>
            <a:r>
              <a:rPr lang="en-US" dirty="0" smtClean="0">
                <a:solidFill>
                  <a:srgbClr val="000000"/>
                </a:solidFill>
              </a:rPr>
              <a:t>American Association of Physics Teachers</a:t>
            </a:r>
          </a:p>
          <a:p>
            <a:r>
              <a:rPr lang="en-US" sz="1600" dirty="0" smtClean="0">
                <a:solidFill>
                  <a:srgbClr val="000000"/>
                </a:solidFill>
              </a:rPr>
              <a:t>(presentation to Einstein Fellows on March 24, 2015)</a:t>
            </a:r>
            <a:endParaRPr lang="en-US" sz="1600" dirty="0">
              <a:solidFill>
                <a:srgbClr val="000000"/>
              </a:solidFill>
            </a:endParaRPr>
          </a:p>
        </p:txBody>
      </p:sp>
      <p:sp>
        <p:nvSpPr>
          <p:cNvPr id="4" name="Footer Placeholder 3"/>
          <p:cNvSpPr>
            <a:spLocks noGrp="1"/>
          </p:cNvSpPr>
          <p:nvPr>
            <p:ph type="ftr" sz="quarter" idx="11"/>
          </p:nvPr>
        </p:nvSpPr>
        <p:spPr/>
        <p:txBody>
          <a:bodyPr/>
          <a:lstStyle/>
          <a:p>
            <a:r>
              <a:rPr lang="en-US" sz="1200" dirty="0" smtClean="0">
                <a:solidFill>
                  <a:srgbClr val="002060"/>
                </a:solidFill>
              </a:rPr>
              <a:t>"Enhancing the understanding and appreciation of physics through teaching"</a:t>
            </a:r>
            <a:endParaRPr lang="en-US" sz="1200" dirty="0">
              <a:solidFill>
                <a:srgbClr val="00206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Sex Composition in High Schools</a:t>
            </a:r>
          </a:p>
        </p:txBody>
      </p:sp>
      <p:graphicFrame>
        <p:nvGraphicFramePr>
          <p:cNvPr id="5" name="Chart 4"/>
          <p:cNvGraphicFramePr>
            <a:graphicFrameLocks noChangeAspect="1"/>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26020864"/>
              </p:ext>
            </p:extLst>
          </p:nvPr>
        </p:nvGraphicFramePr>
        <p:xfrm>
          <a:off x="914400" y="1981200"/>
          <a:ext cx="7315200" cy="43891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623520096"/>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00"/>
                </a:solidFill>
              </a:rPr>
              <a:t>Implicit Aptitude Tests</a:t>
            </a:r>
            <a:endParaRPr lang="en-US" dirty="0">
              <a:solidFill>
                <a:srgbClr val="000000"/>
              </a:solidFill>
            </a:endParaRPr>
          </a:p>
        </p:txBody>
      </p:sp>
      <p:sp>
        <p:nvSpPr>
          <p:cNvPr id="3" name="Content Placeholder 2"/>
          <p:cNvSpPr>
            <a:spLocks noGrp="1"/>
          </p:cNvSpPr>
          <p:nvPr>
            <p:ph idx="1"/>
          </p:nvPr>
        </p:nvSpPr>
        <p:spPr/>
        <p:txBody>
          <a:bodyPr/>
          <a:lstStyle/>
          <a:p>
            <a:r>
              <a:rPr lang="en-US" dirty="0" smtClean="0">
                <a:solidFill>
                  <a:srgbClr val="000000"/>
                </a:solidFill>
              </a:rPr>
              <a:t>Share your reflections on the IAT and discuss how this information informs your identity as a scientist and educator.  </a:t>
            </a:r>
            <a:endParaRPr lang="en-US" dirty="0">
              <a:solidFill>
                <a:srgbClr val="000000"/>
              </a:solidFill>
            </a:endParaRPr>
          </a:p>
        </p:txBody>
      </p:sp>
      <p:sp>
        <p:nvSpPr>
          <p:cNvPr id="4" name="Footer Placeholder 3"/>
          <p:cNvSpPr>
            <a:spLocks noGrp="1"/>
          </p:cNvSpPr>
          <p:nvPr>
            <p:ph type="ftr" sz="quarter" idx="11"/>
          </p:nvPr>
        </p:nvSpPr>
        <p:spPr/>
        <p:txBody>
          <a:bodyPr/>
          <a:lstStyle/>
          <a:p>
            <a:pPr>
              <a:defRPr/>
            </a:pPr>
            <a:r>
              <a:rPr lang="en-US" smtClean="0"/>
              <a:t>"</a:t>
            </a:r>
            <a:r>
              <a:rPr lang="en-US" smtClean="0">
                <a:solidFill>
                  <a:srgbClr val="3333FF"/>
                </a:solidFill>
              </a:rPr>
              <a:t>Enhancing the understanding and appreciation of physics through teaching"</a:t>
            </a:r>
            <a:endParaRPr lang="en-US" dirty="0">
              <a:solidFill>
                <a:srgbClr val="3333FF"/>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00"/>
                </a:solidFill>
              </a:rPr>
              <a:t>Implicit Bias and Stereotype Threat</a:t>
            </a:r>
            <a:endParaRPr lang="en-US" dirty="0">
              <a:solidFill>
                <a:srgbClr val="000000"/>
              </a:solidFill>
            </a:endParaRPr>
          </a:p>
        </p:txBody>
      </p:sp>
      <p:sp>
        <p:nvSpPr>
          <p:cNvPr id="3" name="Content Placeholder 2"/>
          <p:cNvSpPr>
            <a:spLocks noGrp="1"/>
          </p:cNvSpPr>
          <p:nvPr>
            <p:ph idx="1"/>
          </p:nvPr>
        </p:nvSpPr>
        <p:spPr/>
        <p:txBody>
          <a:bodyPr/>
          <a:lstStyle/>
          <a:p>
            <a:r>
              <a:rPr lang="en-US" dirty="0" smtClean="0">
                <a:solidFill>
                  <a:srgbClr val="000000"/>
                </a:solidFill>
              </a:rPr>
              <a:t>What is implicit bias?</a:t>
            </a:r>
          </a:p>
          <a:p>
            <a:r>
              <a:rPr lang="en-US" dirty="0" smtClean="0">
                <a:solidFill>
                  <a:srgbClr val="000000"/>
                </a:solidFill>
              </a:rPr>
              <a:t>What is stereotype threat?</a:t>
            </a:r>
            <a:endParaRPr lang="en-US" dirty="0">
              <a:solidFill>
                <a:srgbClr val="000000"/>
              </a:solidFill>
            </a:endParaRPr>
          </a:p>
        </p:txBody>
      </p:sp>
      <p:sp>
        <p:nvSpPr>
          <p:cNvPr id="4" name="Footer Placeholder 3"/>
          <p:cNvSpPr>
            <a:spLocks noGrp="1"/>
          </p:cNvSpPr>
          <p:nvPr>
            <p:ph type="ftr" sz="quarter" idx="11"/>
          </p:nvPr>
        </p:nvSpPr>
        <p:spPr/>
        <p:txBody>
          <a:bodyPr/>
          <a:lstStyle/>
          <a:p>
            <a:pPr>
              <a:defRPr/>
            </a:pPr>
            <a:r>
              <a:rPr lang="en-US" smtClean="0"/>
              <a:t>"</a:t>
            </a:r>
            <a:r>
              <a:rPr lang="en-US" smtClean="0">
                <a:solidFill>
                  <a:srgbClr val="3333FF"/>
                </a:solidFill>
              </a:rPr>
              <a:t>Enhancing the understanding and appreciation of physics through teaching"</a:t>
            </a:r>
            <a:endParaRPr lang="en-US" dirty="0">
              <a:solidFill>
                <a:srgbClr val="3333FF"/>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A Few Characteristics About Implicit Bias</a:t>
            </a:r>
            <a:endParaRPr lang="en-US" dirty="0">
              <a:solidFill>
                <a:schemeClr val="tx1"/>
              </a:solidFill>
            </a:endParaRPr>
          </a:p>
        </p:txBody>
      </p:sp>
      <p:sp>
        <p:nvSpPr>
          <p:cNvPr id="3" name="Content Placeholder 2"/>
          <p:cNvSpPr>
            <a:spLocks noGrp="1"/>
          </p:cNvSpPr>
          <p:nvPr>
            <p:ph idx="1"/>
          </p:nvPr>
        </p:nvSpPr>
        <p:spPr/>
        <p:txBody>
          <a:bodyPr/>
          <a:lstStyle/>
          <a:p>
            <a:r>
              <a:rPr lang="en-US" sz="2400" dirty="0" smtClean="0">
                <a:solidFill>
                  <a:srgbClr val="000000"/>
                </a:solidFill>
              </a:rPr>
              <a:t>Implicit biases are pervasive.  </a:t>
            </a:r>
          </a:p>
          <a:p>
            <a:r>
              <a:rPr lang="en-US" sz="2400" dirty="0" smtClean="0">
                <a:solidFill>
                  <a:srgbClr val="000000"/>
                </a:solidFill>
              </a:rPr>
              <a:t>Implicit and explicit biases are related but distinct mental constructs.  </a:t>
            </a:r>
          </a:p>
          <a:p>
            <a:r>
              <a:rPr lang="en-US" sz="2400" dirty="0" smtClean="0">
                <a:solidFill>
                  <a:srgbClr val="000000"/>
                </a:solidFill>
              </a:rPr>
              <a:t>The implicit associations we hold do not necessarily align with our declared beliefs or even reflect stances we would explicitly endorse.</a:t>
            </a:r>
          </a:p>
          <a:p>
            <a:r>
              <a:rPr lang="en-US" sz="2400" dirty="0" smtClean="0">
                <a:solidFill>
                  <a:srgbClr val="000000"/>
                </a:solidFill>
              </a:rPr>
              <a:t>We generally tend to hold implicit biases that favor our own in-group.</a:t>
            </a:r>
          </a:p>
          <a:p>
            <a:r>
              <a:rPr lang="en-US" sz="2400" dirty="0" smtClean="0">
                <a:solidFill>
                  <a:srgbClr val="000000"/>
                </a:solidFill>
              </a:rPr>
              <a:t>Implicit biases are malleable.  </a:t>
            </a:r>
            <a:endParaRPr lang="en-US" sz="2400" dirty="0">
              <a:solidFill>
                <a:srgbClr val="000000"/>
              </a:solidFill>
            </a:endParaRPr>
          </a:p>
        </p:txBody>
      </p:sp>
      <p:sp>
        <p:nvSpPr>
          <p:cNvPr id="4" name="Footer Placeholder 3"/>
          <p:cNvSpPr>
            <a:spLocks noGrp="1"/>
          </p:cNvSpPr>
          <p:nvPr>
            <p:ph type="ftr" sz="quarter" idx="11"/>
          </p:nvPr>
        </p:nvSpPr>
        <p:spPr/>
        <p:txBody>
          <a:bodyPr/>
          <a:lstStyle/>
          <a:p>
            <a:pPr>
              <a:defRPr/>
            </a:pPr>
            <a:r>
              <a:rPr lang="en-US" dirty="0" smtClean="0"/>
              <a:t>"</a:t>
            </a:r>
            <a:r>
              <a:rPr lang="en-US" dirty="0" smtClean="0">
                <a:solidFill>
                  <a:srgbClr val="3333FF"/>
                </a:solidFill>
              </a:rPr>
              <a:t>Enhancing the understanding and appreciation of physics through teaching"</a:t>
            </a:r>
            <a:endParaRPr lang="en-US" dirty="0">
              <a:solidFill>
                <a:srgbClr val="3333FF"/>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00"/>
                </a:solidFill>
              </a:rPr>
              <a:t>Consequences of Stereotype Threat</a:t>
            </a:r>
            <a:endParaRPr lang="en-US" dirty="0">
              <a:solidFill>
                <a:srgbClr val="000000"/>
              </a:solidFill>
            </a:endParaRPr>
          </a:p>
        </p:txBody>
      </p:sp>
      <p:sp>
        <p:nvSpPr>
          <p:cNvPr id="3" name="Content Placeholder 2"/>
          <p:cNvSpPr>
            <a:spLocks noGrp="1"/>
          </p:cNvSpPr>
          <p:nvPr>
            <p:ph idx="1"/>
          </p:nvPr>
        </p:nvSpPr>
        <p:spPr/>
        <p:txBody>
          <a:bodyPr/>
          <a:lstStyle/>
          <a:p>
            <a:r>
              <a:rPr lang="en-US" sz="2400" dirty="0" smtClean="0">
                <a:solidFill>
                  <a:srgbClr val="000000"/>
                </a:solidFill>
              </a:rPr>
              <a:t>Decreased performance</a:t>
            </a:r>
          </a:p>
          <a:p>
            <a:r>
              <a:rPr lang="en-US" sz="2400" dirty="0" smtClean="0">
                <a:solidFill>
                  <a:srgbClr val="000000"/>
                </a:solidFill>
              </a:rPr>
              <a:t>Internal attributions for failure</a:t>
            </a:r>
          </a:p>
          <a:p>
            <a:r>
              <a:rPr lang="en-US" sz="2400" dirty="0" smtClean="0">
                <a:solidFill>
                  <a:srgbClr val="000000"/>
                </a:solidFill>
              </a:rPr>
              <a:t>Self-handicapping</a:t>
            </a:r>
          </a:p>
          <a:p>
            <a:r>
              <a:rPr lang="en-US" sz="2400" dirty="0" smtClean="0">
                <a:solidFill>
                  <a:srgbClr val="000000"/>
                </a:solidFill>
              </a:rPr>
              <a:t>Task discounting</a:t>
            </a:r>
          </a:p>
          <a:p>
            <a:r>
              <a:rPr lang="en-US" sz="2400" dirty="0" smtClean="0">
                <a:solidFill>
                  <a:srgbClr val="000000"/>
                </a:solidFill>
              </a:rPr>
              <a:t>Distancing the self from the stereotyped group</a:t>
            </a:r>
          </a:p>
          <a:p>
            <a:r>
              <a:rPr lang="en-US" sz="2400" dirty="0" smtClean="0">
                <a:solidFill>
                  <a:srgbClr val="000000"/>
                </a:solidFill>
              </a:rPr>
              <a:t>Disengagement and </a:t>
            </a:r>
            <a:r>
              <a:rPr lang="en-US" sz="2400" dirty="0" err="1" smtClean="0">
                <a:solidFill>
                  <a:srgbClr val="000000"/>
                </a:solidFill>
              </a:rPr>
              <a:t>dis</a:t>
            </a:r>
            <a:r>
              <a:rPr lang="en-US" sz="2400" dirty="0" smtClean="0">
                <a:solidFill>
                  <a:srgbClr val="000000"/>
                </a:solidFill>
              </a:rPr>
              <a:t>-identification</a:t>
            </a:r>
          </a:p>
          <a:p>
            <a:r>
              <a:rPr lang="en-US" sz="2400" dirty="0" smtClean="0">
                <a:solidFill>
                  <a:srgbClr val="000000"/>
                </a:solidFill>
              </a:rPr>
              <a:t>Altered professional identities and aspirations</a:t>
            </a:r>
          </a:p>
        </p:txBody>
      </p:sp>
      <p:sp>
        <p:nvSpPr>
          <p:cNvPr id="4" name="Footer Placeholder 3"/>
          <p:cNvSpPr>
            <a:spLocks noGrp="1"/>
          </p:cNvSpPr>
          <p:nvPr>
            <p:ph type="ftr" sz="quarter" idx="11"/>
          </p:nvPr>
        </p:nvSpPr>
        <p:spPr/>
        <p:txBody>
          <a:bodyPr/>
          <a:lstStyle/>
          <a:p>
            <a:pPr>
              <a:defRPr/>
            </a:pPr>
            <a:r>
              <a:rPr lang="en-US" smtClean="0"/>
              <a:t>"</a:t>
            </a:r>
            <a:r>
              <a:rPr lang="en-US" smtClean="0">
                <a:solidFill>
                  <a:srgbClr val="3333FF"/>
                </a:solidFill>
              </a:rPr>
              <a:t>Enhancing the understanding and appreciation of physics through teaching"</a:t>
            </a:r>
            <a:endParaRPr lang="en-US" dirty="0">
              <a:solidFill>
                <a:srgbClr val="3333FF"/>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00"/>
                </a:solidFill>
              </a:rPr>
              <a:t>Instructional Interventions for the Classroom</a:t>
            </a:r>
            <a:endParaRPr lang="en-US" dirty="0">
              <a:solidFill>
                <a:srgbClr val="000000"/>
              </a:solidFill>
            </a:endParaRPr>
          </a:p>
        </p:txBody>
      </p:sp>
      <p:sp>
        <p:nvSpPr>
          <p:cNvPr id="3" name="Content Placeholder 2"/>
          <p:cNvSpPr>
            <a:spLocks noGrp="1"/>
          </p:cNvSpPr>
          <p:nvPr>
            <p:ph idx="1"/>
          </p:nvPr>
        </p:nvSpPr>
        <p:spPr/>
        <p:txBody>
          <a:bodyPr/>
          <a:lstStyle/>
          <a:p>
            <a:pPr>
              <a:buNone/>
            </a:pPr>
            <a:r>
              <a:rPr lang="en-US" dirty="0" smtClean="0">
                <a:solidFill>
                  <a:srgbClr val="000000"/>
                </a:solidFill>
              </a:rPr>
              <a:t>To reduce gender (and racial) achievement gaps:</a:t>
            </a:r>
          </a:p>
          <a:p>
            <a:r>
              <a:rPr lang="en-US" dirty="0" smtClean="0">
                <a:solidFill>
                  <a:srgbClr val="000000"/>
                </a:solidFill>
              </a:rPr>
              <a:t>Interactive methods such as peer instruction and curricular materials such as tutorials in introductory physics and context-rich problems</a:t>
            </a:r>
          </a:p>
          <a:p>
            <a:r>
              <a:rPr lang="en-US" dirty="0" smtClean="0">
                <a:solidFill>
                  <a:srgbClr val="000000"/>
                </a:solidFill>
              </a:rPr>
              <a:t>Restructuring an entire course</a:t>
            </a:r>
          </a:p>
          <a:p>
            <a:r>
              <a:rPr lang="en-US" dirty="0" smtClean="0">
                <a:solidFill>
                  <a:srgbClr val="000000"/>
                </a:solidFill>
              </a:rPr>
              <a:t>Introducing mentoring</a:t>
            </a:r>
          </a:p>
          <a:p>
            <a:pPr>
              <a:buNone/>
            </a:pPr>
            <a:endParaRPr lang="en-US" dirty="0" smtClean="0">
              <a:solidFill>
                <a:srgbClr val="000000"/>
              </a:solidFill>
            </a:endParaRPr>
          </a:p>
        </p:txBody>
      </p:sp>
      <p:sp>
        <p:nvSpPr>
          <p:cNvPr id="4" name="Footer Placeholder 3"/>
          <p:cNvSpPr>
            <a:spLocks noGrp="1"/>
          </p:cNvSpPr>
          <p:nvPr>
            <p:ph type="ftr" sz="quarter" idx="11"/>
          </p:nvPr>
        </p:nvSpPr>
        <p:spPr/>
        <p:txBody>
          <a:bodyPr/>
          <a:lstStyle/>
          <a:p>
            <a:pPr>
              <a:defRPr/>
            </a:pPr>
            <a:r>
              <a:rPr lang="en-US" smtClean="0"/>
              <a:t>"</a:t>
            </a:r>
            <a:r>
              <a:rPr lang="en-US" smtClean="0">
                <a:solidFill>
                  <a:srgbClr val="3333FF"/>
                </a:solidFill>
              </a:rPr>
              <a:t>Enhancing the understanding and appreciation of physics through teaching"</a:t>
            </a:r>
            <a:endParaRPr lang="en-US" dirty="0">
              <a:solidFill>
                <a:srgbClr val="3333FF"/>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00"/>
                </a:solidFill>
              </a:rPr>
              <a:t>Unique Intervention for Stereotype Threat </a:t>
            </a:r>
            <a:r>
              <a:rPr lang="en-US" sz="2400" dirty="0" smtClean="0">
                <a:solidFill>
                  <a:srgbClr val="000000"/>
                </a:solidFill>
              </a:rPr>
              <a:t>(Miyake et al, </a:t>
            </a:r>
            <a:r>
              <a:rPr lang="en-US" sz="2400" i="1" dirty="0" smtClean="0">
                <a:solidFill>
                  <a:srgbClr val="000000"/>
                </a:solidFill>
              </a:rPr>
              <a:t>Science</a:t>
            </a:r>
            <a:r>
              <a:rPr lang="en-US" sz="2400" dirty="0" smtClean="0">
                <a:solidFill>
                  <a:srgbClr val="000000"/>
                </a:solidFill>
              </a:rPr>
              <a:t> 330, 1234 (2010))</a:t>
            </a:r>
            <a:endParaRPr lang="en-US" sz="2400" dirty="0">
              <a:solidFill>
                <a:srgbClr val="000000"/>
              </a:solidFill>
            </a:endParaRPr>
          </a:p>
        </p:txBody>
      </p:sp>
      <p:sp>
        <p:nvSpPr>
          <p:cNvPr id="3" name="Content Placeholder 2"/>
          <p:cNvSpPr>
            <a:spLocks noGrp="1"/>
          </p:cNvSpPr>
          <p:nvPr>
            <p:ph idx="1"/>
          </p:nvPr>
        </p:nvSpPr>
        <p:spPr/>
        <p:txBody>
          <a:bodyPr/>
          <a:lstStyle/>
          <a:p>
            <a:r>
              <a:rPr lang="en-US" sz="2400" dirty="0" smtClean="0">
                <a:solidFill>
                  <a:srgbClr val="000000"/>
                </a:solidFill>
              </a:rPr>
              <a:t>Fear of being devalued based on identity (social-psychological and cognitive)</a:t>
            </a:r>
          </a:p>
          <a:p>
            <a:r>
              <a:rPr lang="en-US" sz="2400" dirty="0" smtClean="0">
                <a:solidFill>
                  <a:srgbClr val="000000"/>
                </a:solidFill>
              </a:rPr>
              <a:t>Values affirmation – people reflect on self-defining values</a:t>
            </a:r>
          </a:p>
          <a:p>
            <a:r>
              <a:rPr lang="en-US" sz="2400" dirty="0" smtClean="0">
                <a:solidFill>
                  <a:srgbClr val="000000"/>
                </a:solidFill>
              </a:rPr>
              <a:t>Intervention involves writing about personally important values (such as friends and family): 15 minutes – select most important value from list and write why those values were important</a:t>
            </a:r>
          </a:p>
          <a:p>
            <a:r>
              <a:rPr lang="en-US" sz="2400" dirty="0" smtClean="0">
                <a:solidFill>
                  <a:srgbClr val="000000"/>
                </a:solidFill>
              </a:rPr>
              <a:t>Given twice (first recitation in week 1, online homework in week 4)</a:t>
            </a:r>
          </a:p>
          <a:p>
            <a:endParaRPr lang="en-US" dirty="0">
              <a:solidFill>
                <a:srgbClr val="000000"/>
              </a:solidFill>
            </a:endParaRPr>
          </a:p>
        </p:txBody>
      </p:sp>
      <p:sp>
        <p:nvSpPr>
          <p:cNvPr id="4" name="Footer Placeholder 3"/>
          <p:cNvSpPr>
            <a:spLocks noGrp="1"/>
          </p:cNvSpPr>
          <p:nvPr>
            <p:ph type="ftr" sz="quarter" idx="11"/>
          </p:nvPr>
        </p:nvSpPr>
        <p:spPr/>
        <p:txBody>
          <a:bodyPr/>
          <a:lstStyle/>
          <a:p>
            <a:pPr>
              <a:defRPr/>
            </a:pPr>
            <a:r>
              <a:rPr lang="en-US" smtClean="0"/>
              <a:t>"</a:t>
            </a:r>
            <a:r>
              <a:rPr lang="en-US" smtClean="0">
                <a:solidFill>
                  <a:srgbClr val="3333FF"/>
                </a:solidFill>
              </a:rPr>
              <a:t>Enhancing the understanding and appreciation of physics through teaching"</a:t>
            </a:r>
            <a:endParaRPr lang="en-US" dirty="0">
              <a:solidFill>
                <a:srgbClr val="3333FF"/>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04800" y="1295400"/>
            <a:ext cx="8493120" cy="614944"/>
          </a:xfrm>
          <a:prstGeom prst="rect">
            <a:avLst/>
          </a:prstGeom>
          <a:noFill/>
          <a:ln w="9525">
            <a:noFill/>
            <a:round/>
            <a:headEnd/>
            <a:tailEnd/>
          </a:ln>
          <a:effectLst/>
        </p:spPr>
        <p:txBody>
          <a:bodyPr lIns="0" tIns="0" rIns="0" bIns="0">
            <a:prstTxWarp prst="textNoShape">
              <a:avLst/>
            </a:prstTxWarp>
          </a:bodyPr>
          <a:lstStyle/>
          <a:p>
            <a:pPr algn="ct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sz="1500" b="1" dirty="0">
                <a:solidFill>
                  <a:srgbClr val="000000"/>
                </a:solidFill>
                <a:latin typeface="Arial" pitchFamily="-107" charset="0"/>
                <a:ea typeface="msgothic" charset="0"/>
                <a:cs typeface="msgothic" charset="0"/>
              </a:rPr>
              <a:t>Fig. 2 Percentage of students receiving each letter grade (A, B, C, D, and F, combining letter grades with pluses and minuses) as a function of gender (men versus women) </a:t>
            </a:r>
            <a:r>
              <a:rPr lang="en-GB" sz="1500" b="1" dirty="0" smtClean="0">
                <a:solidFill>
                  <a:srgbClr val="000000"/>
                </a:solidFill>
                <a:latin typeface="Arial" pitchFamily="-107" charset="0"/>
                <a:ea typeface="msgothic" charset="0"/>
                <a:cs typeface="msgothic" charset="0"/>
              </a:rPr>
              <a:t>and	affirmation </a:t>
            </a:r>
            <a:r>
              <a:rPr lang="en-GB" sz="1500" b="1" dirty="0">
                <a:solidFill>
                  <a:srgbClr val="000000"/>
                </a:solidFill>
                <a:latin typeface="Arial" pitchFamily="-107" charset="0"/>
                <a:ea typeface="msgothic" charset="0"/>
                <a:cs typeface="msgothic" charset="0"/>
              </a:rPr>
              <a:t>condition (values affirmation versus control). </a:t>
            </a:r>
          </a:p>
        </p:txBody>
      </p:sp>
      <p:pic>
        <p:nvPicPr>
          <p:cNvPr id="3074" name="Picture 2"/>
          <p:cNvPicPr>
            <a:picLocks noChangeAspect="1" noChangeArrowheads="1"/>
          </p:cNvPicPr>
          <p:nvPr/>
        </p:nvPicPr>
        <p:blipFill>
          <a:blip r:embed="rId3"/>
          <a:srcRect/>
          <a:stretch>
            <a:fillRect/>
          </a:stretch>
        </p:blipFill>
        <p:spPr bwMode="auto">
          <a:xfrm>
            <a:off x="7729920" y="5943505"/>
            <a:ext cx="1226880" cy="652388"/>
          </a:xfrm>
          <a:prstGeom prst="rect">
            <a:avLst/>
          </a:prstGeom>
          <a:noFill/>
          <a:ln w="9525">
            <a:noFill/>
            <a:round/>
            <a:headEnd/>
            <a:tailEnd/>
          </a:ln>
          <a:effectLst/>
        </p:spPr>
      </p:pic>
      <p:pic>
        <p:nvPicPr>
          <p:cNvPr id="3075" name="Picture 3"/>
          <p:cNvPicPr>
            <a:picLocks noChangeAspect="1" noChangeArrowheads="1"/>
          </p:cNvPicPr>
          <p:nvPr/>
        </p:nvPicPr>
        <p:blipFill>
          <a:blip r:embed="rId4"/>
          <a:srcRect/>
          <a:stretch>
            <a:fillRect/>
          </a:stretch>
        </p:blipFill>
        <p:spPr bwMode="auto">
          <a:xfrm>
            <a:off x="685800" y="2057400"/>
            <a:ext cx="7804800" cy="3767436"/>
          </a:xfrm>
          <a:prstGeom prst="rect">
            <a:avLst/>
          </a:prstGeom>
          <a:noFill/>
          <a:ln w="9525">
            <a:noFill/>
            <a:round/>
            <a:headEnd/>
            <a:tailEnd/>
          </a:ln>
          <a:effectLst/>
        </p:spPr>
      </p:pic>
      <p:sp>
        <p:nvSpPr>
          <p:cNvPr id="3076" name="Text Box 4"/>
          <p:cNvSpPr txBox="1">
            <a:spLocks noChangeArrowheads="1"/>
          </p:cNvSpPr>
          <p:nvPr/>
        </p:nvSpPr>
        <p:spPr bwMode="auto">
          <a:xfrm>
            <a:off x="671040" y="5972308"/>
            <a:ext cx="3918240" cy="231864"/>
          </a:xfrm>
          <a:prstGeom prst="rect">
            <a:avLst/>
          </a:prstGeom>
          <a:noFill/>
          <a:ln w="9525">
            <a:noFill/>
            <a:round/>
            <a:headEnd/>
            <a:tailEnd/>
          </a:ln>
          <a:effectLst/>
        </p:spPr>
        <p:txBody>
          <a:bodyPr lIns="0" tIns="0" rIns="0" bIns="0">
            <a:prstTxWarp prst="textNoShape">
              <a:avLst/>
            </a:prstTxWarp>
          </a:bodyPr>
          <a:lstStyle/>
          <a:p>
            <a:pPr>
              <a:tabLst>
                <a:tab pos="656650" algn="l"/>
                <a:tab pos="1313299" algn="l"/>
                <a:tab pos="1969949" algn="l"/>
                <a:tab pos="2626599" algn="l"/>
                <a:tab pos="3283248" algn="l"/>
              </a:tabLst>
            </a:pPr>
            <a:r>
              <a:rPr lang="en-GB" sz="1100" b="1" dirty="0">
                <a:solidFill>
                  <a:srgbClr val="000000"/>
                </a:solidFill>
                <a:latin typeface="Arial" pitchFamily="-107" charset="0"/>
                <a:ea typeface="msgothic" charset="0"/>
                <a:cs typeface="msgothic" charset="0"/>
              </a:rPr>
              <a:t>Akira Miyake et al. Science 2010;330:1234-1237</a:t>
            </a:r>
          </a:p>
        </p:txBody>
      </p:sp>
      <p:sp>
        <p:nvSpPr>
          <p:cNvPr id="3077" name="Text Box 5"/>
          <p:cNvSpPr txBox="1">
            <a:spLocks noChangeArrowheads="1"/>
          </p:cNvSpPr>
          <p:nvPr/>
        </p:nvSpPr>
        <p:spPr bwMode="auto">
          <a:xfrm>
            <a:off x="97920" y="6613175"/>
            <a:ext cx="4930560" cy="3470764"/>
          </a:xfrm>
          <a:prstGeom prst="rect">
            <a:avLst/>
          </a:prstGeom>
          <a:noFill/>
          <a:ln w="9525">
            <a:noFill/>
            <a:round/>
            <a:headEnd/>
            <a:tailEnd/>
          </a:ln>
          <a:effectLst/>
        </p:spPr>
        <p:txBody>
          <a:bodyPr lIns="0" tIns="0" rIns="0" bIns="0">
            <a:prstTxWarp prst="textNoShape">
              <a:avLst/>
            </a:prstTxWarp>
          </a:bodyPr>
          <a:lstStyle/>
          <a:p>
            <a:pPr marL="77761" indent="-77761">
              <a:tabLst>
                <a:tab pos="656650" algn="l"/>
                <a:tab pos="1313299" algn="l"/>
                <a:tab pos="1969949" algn="l"/>
                <a:tab pos="2626599" algn="l"/>
                <a:tab pos="3283248" algn="l"/>
                <a:tab pos="3939898" algn="l"/>
                <a:tab pos="4596548" algn="l"/>
              </a:tabLst>
            </a:pPr>
            <a:r>
              <a:rPr lang="en-GB" sz="900" dirty="0">
                <a:solidFill>
                  <a:srgbClr val="000000"/>
                </a:solidFill>
                <a:latin typeface="Arial" pitchFamily="-107" charset="0"/>
                <a:ea typeface="msgothic" charset="0"/>
                <a:cs typeface="msgothic" charset="0"/>
              </a:rPr>
              <a:t>Published by AAAS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228600" y="1219200"/>
            <a:ext cx="8493120" cy="614944"/>
          </a:xfrm>
          <a:prstGeom prst="rect">
            <a:avLst/>
          </a:prstGeom>
          <a:noFill/>
          <a:ln w="9525">
            <a:noFill/>
            <a:round/>
            <a:headEnd/>
            <a:tailEnd/>
          </a:ln>
          <a:effectLst/>
        </p:spPr>
        <p:txBody>
          <a:bodyPr lIns="0" tIns="0" rIns="0" bIns="0">
            <a:prstTxWarp prst="textNoShape">
              <a:avLst/>
            </a:prstTxWarp>
          </a:bodyPr>
          <a:lstStyle/>
          <a:p>
            <a:pPr algn="ct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sz="1500" b="1" dirty="0">
                <a:solidFill>
                  <a:srgbClr val="000000"/>
                </a:solidFill>
                <a:latin typeface="Arial" pitchFamily="-107" charset="0"/>
                <a:ea typeface="msgothic" charset="0"/>
                <a:cs typeface="msgothic" charset="0"/>
              </a:rPr>
              <a:t>Fig. 3 Student performance on two outcome measures examined in this study as a function of gender (men versus women), affirmation condition (values affirmation versus control), and the level of stereotype endorsement. </a:t>
            </a:r>
          </a:p>
        </p:txBody>
      </p:sp>
      <p:pic>
        <p:nvPicPr>
          <p:cNvPr id="3074" name="Picture 2"/>
          <p:cNvPicPr>
            <a:picLocks noChangeAspect="1" noChangeArrowheads="1"/>
          </p:cNvPicPr>
          <p:nvPr/>
        </p:nvPicPr>
        <p:blipFill>
          <a:blip r:embed="rId3"/>
          <a:srcRect/>
          <a:stretch>
            <a:fillRect/>
          </a:stretch>
        </p:blipFill>
        <p:spPr bwMode="auto">
          <a:xfrm>
            <a:off x="7729920" y="5943505"/>
            <a:ext cx="1226880" cy="652388"/>
          </a:xfrm>
          <a:prstGeom prst="rect">
            <a:avLst/>
          </a:prstGeom>
          <a:noFill/>
          <a:ln w="9525">
            <a:noFill/>
            <a:round/>
            <a:headEnd/>
            <a:tailEnd/>
          </a:ln>
          <a:effectLst/>
        </p:spPr>
      </p:pic>
      <p:pic>
        <p:nvPicPr>
          <p:cNvPr id="3075" name="Picture 3"/>
          <p:cNvPicPr>
            <a:picLocks noChangeAspect="1" noChangeArrowheads="1"/>
          </p:cNvPicPr>
          <p:nvPr/>
        </p:nvPicPr>
        <p:blipFill>
          <a:blip r:embed="rId4"/>
          <a:srcRect/>
          <a:stretch>
            <a:fillRect/>
          </a:stretch>
        </p:blipFill>
        <p:spPr bwMode="auto">
          <a:xfrm>
            <a:off x="609600" y="2133600"/>
            <a:ext cx="7804800" cy="3693988"/>
          </a:xfrm>
          <a:prstGeom prst="rect">
            <a:avLst/>
          </a:prstGeom>
          <a:noFill/>
          <a:ln w="9525">
            <a:noFill/>
            <a:round/>
            <a:headEnd/>
            <a:tailEnd/>
          </a:ln>
          <a:effectLst/>
        </p:spPr>
      </p:pic>
      <p:sp>
        <p:nvSpPr>
          <p:cNvPr id="3076" name="Text Box 4"/>
          <p:cNvSpPr txBox="1">
            <a:spLocks noChangeArrowheads="1"/>
          </p:cNvSpPr>
          <p:nvPr/>
        </p:nvSpPr>
        <p:spPr bwMode="auto">
          <a:xfrm>
            <a:off x="671040" y="5972308"/>
            <a:ext cx="3918240" cy="231864"/>
          </a:xfrm>
          <a:prstGeom prst="rect">
            <a:avLst/>
          </a:prstGeom>
          <a:noFill/>
          <a:ln w="9525">
            <a:noFill/>
            <a:round/>
            <a:headEnd/>
            <a:tailEnd/>
          </a:ln>
          <a:effectLst/>
        </p:spPr>
        <p:txBody>
          <a:bodyPr lIns="0" tIns="0" rIns="0" bIns="0">
            <a:prstTxWarp prst="textNoShape">
              <a:avLst/>
            </a:prstTxWarp>
          </a:bodyPr>
          <a:lstStyle/>
          <a:p>
            <a:pPr>
              <a:tabLst>
                <a:tab pos="656650" algn="l"/>
                <a:tab pos="1313299" algn="l"/>
                <a:tab pos="1969949" algn="l"/>
                <a:tab pos="2626599" algn="l"/>
                <a:tab pos="3283248" algn="l"/>
              </a:tabLst>
            </a:pPr>
            <a:r>
              <a:rPr lang="en-GB" sz="1100" b="1" dirty="0">
                <a:solidFill>
                  <a:srgbClr val="000000"/>
                </a:solidFill>
                <a:latin typeface="Arial" pitchFamily="-107" charset="0"/>
                <a:ea typeface="msgothic" charset="0"/>
                <a:cs typeface="msgothic" charset="0"/>
              </a:rPr>
              <a:t>Akira Miyake et al. Science 2010;330:1234-1237</a:t>
            </a:r>
          </a:p>
        </p:txBody>
      </p:sp>
      <p:sp>
        <p:nvSpPr>
          <p:cNvPr id="3077" name="Text Box 5"/>
          <p:cNvSpPr txBox="1">
            <a:spLocks noChangeArrowheads="1"/>
          </p:cNvSpPr>
          <p:nvPr/>
        </p:nvSpPr>
        <p:spPr bwMode="auto">
          <a:xfrm>
            <a:off x="97920" y="6613175"/>
            <a:ext cx="4930560" cy="3470764"/>
          </a:xfrm>
          <a:prstGeom prst="rect">
            <a:avLst/>
          </a:prstGeom>
          <a:noFill/>
          <a:ln w="9525">
            <a:noFill/>
            <a:round/>
            <a:headEnd/>
            <a:tailEnd/>
          </a:ln>
          <a:effectLst/>
        </p:spPr>
        <p:txBody>
          <a:bodyPr lIns="0" tIns="0" rIns="0" bIns="0">
            <a:prstTxWarp prst="textNoShape">
              <a:avLst/>
            </a:prstTxWarp>
          </a:bodyPr>
          <a:lstStyle/>
          <a:p>
            <a:pPr marL="77761" indent="-77761">
              <a:tabLst>
                <a:tab pos="656650" algn="l"/>
                <a:tab pos="1313299" algn="l"/>
                <a:tab pos="1969949" algn="l"/>
                <a:tab pos="2626599" algn="l"/>
                <a:tab pos="3283248" algn="l"/>
                <a:tab pos="3939898" algn="l"/>
                <a:tab pos="4596548" algn="l"/>
              </a:tabLst>
            </a:pPr>
            <a:r>
              <a:rPr lang="en-GB" sz="900" dirty="0">
                <a:solidFill>
                  <a:srgbClr val="000000"/>
                </a:solidFill>
                <a:latin typeface="Arial" pitchFamily="-107" charset="0"/>
                <a:ea typeface="msgothic" charset="0"/>
                <a:cs typeface="msgothic" charset="0"/>
              </a:rPr>
              <a:t>Published by AAAS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solidFill>
                  <a:srgbClr val="000000"/>
                </a:solidFill>
              </a:rPr>
              <a:t>Brainstorm!</a:t>
            </a:r>
            <a:endParaRPr lang="en-US" dirty="0">
              <a:solidFill>
                <a:srgbClr val="000000"/>
              </a:solidFill>
            </a:endParaRPr>
          </a:p>
        </p:txBody>
      </p:sp>
      <p:sp>
        <p:nvSpPr>
          <p:cNvPr id="7" name="Content Placeholder 6"/>
          <p:cNvSpPr>
            <a:spLocks noGrp="1"/>
          </p:cNvSpPr>
          <p:nvPr>
            <p:ph idx="1"/>
          </p:nvPr>
        </p:nvSpPr>
        <p:spPr/>
        <p:txBody>
          <a:bodyPr/>
          <a:lstStyle/>
          <a:p>
            <a:r>
              <a:rPr lang="en-US" dirty="0" smtClean="0">
                <a:solidFill>
                  <a:srgbClr val="000000"/>
                </a:solidFill>
              </a:rPr>
              <a:t>What strategies might you use in the classroom setting to address implicit bias and stereotype threat?</a:t>
            </a:r>
            <a:endParaRPr lang="en-US" dirty="0">
              <a:solidFill>
                <a:srgbClr val="000000"/>
              </a:solidFill>
            </a:endParaRPr>
          </a:p>
        </p:txBody>
      </p:sp>
      <p:sp>
        <p:nvSpPr>
          <p:cNvPr id="2" name="Footer Placeholder 1"/>
          <p:cNvSpPr>
            <a:spLocks noGrp="1"/>
          </p:cNvSpPr>
          <p:nvPr>
            <p:ph type="ftr" sz="quarter" idx="11"/>
          </p:nvPr>
        </p:nvSpPr>
        <p:spPr/>
        <p:txBody>
          <a:bodyPr/>
          <a:lstStyle/>
          <a:p>
            <a:r>
              <a:rPr lang="en-US" smtClean="0"/>
              <a:t>"Enhancing the understanding and appreciation of physics through teaching"</a:t>
            </a: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00"/>
                </a:solidFill>
              </a:rPr>
              <a:t>Session Objectives</a:t>
            </a:r>
            <a:endParaRPr lang="en-US" dirty="0">
              <a:solidFill>
                <a:srgbClr val="000000"/>
              </a:solidFill>
            </a:endParaRPr>
          </a:p>
        </p:txBody>
      </p:sp>
      <p:sp>
        <p:nvSpPr>
          <p:cNvPr id="3" name="Content Placeholder 2"/>
          <p:cNvSpPr>
            <a:spLocks noGrp="1"/>
          </p:cNvSpPr>
          <p:nvPr>
            <p:ph idx="1"/>
          </p:nvPr>
        </p:nvSpPr>
        <p:spPr/>
        <p:txBody>
          <a:bodyPr/>
          <a:lstStyle/>
          <a:p>
            <a:pPr>
              <a:buNone/>
            </a:pPr>
            <a:r>
              <a:rPr lang="en-US" dirty="0" smtClean="0">
                <a:solidFill>
                  <a:srgbClr val="000000"/>
                </a:solidFill>
              </a:rPr>
              <a:t>As a result of this session, participants will:</a:t>
            </a:r>
          </a:p>
          <a:p>
            <a:r>
              <a:rPr lang="en-US" dirty="0" smtClean="0">
                <a:solidFill>
                  <a:srgbClr val="000000"/>
                </a:solidFill>
              </a:rPr>
              <a:t>Become familiar with implicit bias and stereotype threat</a:t>
            </a:r>
          </a:p>
          <a:p>
            <a:r>
              <a:rPr lang="en-US" dirty="0" smtClean="0">
                <a:solidFill>
                  <a:srgbClr val="000000"/>
                </a:solidFill>
              </a:rPr>
              <a:t>Be able to identify potential sources of bias in the classroom</a:t>
            </a:r>
          </a:p>
          <a:p>
            <a:r>
              <a:rPr lang="en-US" dirty="0" smtClean="0">
                <a:solidFill>
                  <a:srgbClr val="000000"/>
                </a:solidFill>
              </a:rPr>
              <a:t>Be able to develop strategies to minimize bias</a:t>
            </a:r>
            <a:endParaRPr lang="en-US" dirty="0">
              <a:solidFill>
                <a:srgbClr val="000000"/>
              </a:solidFill>
            </a:endParaRPr>
          </a:p>
        </p:txBody>
      </p:sp>
      <p:sp>
        <p:nvSpPr>
          <p:cNvPr id="4" name="Footer Placeholder 3"/>
          <p:cNvSpPr>
            <a:spLocks noGrp="1"/>
          </p:cNvSpPr>
          <p:nvPr>
            <p:ph type="ftr" sz="quarter" idx="11"/>
          </p:nvPr>
        </p:nvSpPr>
        <p:spPr/>
        <p:txBody>
          <a:bodyPr/>
          <a:lstStyle/>
          <a:p>
            <a:pPr>
              <a:defRPr/>
            </a:pPr>
            <a:r>
              <a:rPr lang="en-US" smtClean="0"/>
              <a:t>"</a:t>
            </a:r>
            <a:r>
              <a:rPr lang="en-US" smtClean="0">
                <a:solidFill>
                  <a:srgbClr val="3333FF"/>
                </a:solidFill>
              </a:rPr>
              <a:t>Enhancing the understanding and appreciation of physics through teaching"</a:t>
            </a:r>
            <a:endParaRPr lang="en-US" dirty="0">
              <a:solidFill>
                <a:srgbClr val="3333FF"/>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00"/>
                </a:solidFill>
              </a:rPr>
              <a:t>Thank You!</a:t>
            </a:r>
            <a:endParaRPr lang="en-US" dirty="0">
              <a:solidFill>
                <a:srgbClr val="000000"/>
              </a:solidFill>
            </a:endParaRPr>
          </a:p>
        </p:txBody>
      </p:sp>
      <p:sp>
        <p:nvSpPr>
          <p:cNvPr id="3" name="Content Placeholder 2"/>
          <p:cNvSpPr>
            <a:spLocks noGrp="1"/>
          </p:cNvSpPr>
          <p:nvPr>
            <p:ph idx="1"/>
          </p:nvPr>
        </p:nvSpPr>
        <p:spPr/>
        <p:txBody>
          <a:bodyPr/>
          <a:lstStyle/>
          <a:p>
            <a:r>
              <a:rPr lang="en-US" dirty="0" smtClean="0">
                <a:solidFill>
                  <a:srgbClr val="000000"/>
                </a:solidFill>
              </a:rPr>
              <a:t>See </a:t>
            </a:r>
            <a:r>
              <a:rPr lang="en-US" dirty="0" err="1" smtClean="0">
                <a:solidFill>
                  <a:srgbClr val="000000"/>
                </a:solidFill>
              </a:rPr>
              <a:t>aapt.org</a:t>
            </a:r>
            <a:r>
              <a:rPr lang="en-US" dirty="0" smtClean="0">
                <a:solidFill>
                  <a:srgbClr val="000000"/>
                </a:solidFill>
              </a:rPr>
              <a:t> for information about </a:t>
            </a:r>
            <a:r>
              <a:rPr lang="en-US" dirty="0" err="1" smtClean="0">
                <a:solidFill>
                  <a:srgbClr val="000000"/>
                </a:solidFill>
              </a:rPr>
              <a:t>AAPT’s</a:t>
            </a:r>
            <a:r>
              <a:rPr lang="en-US" dirty="0" smtClean="0">
                <a:solidFill>
                  <a:srgbClr val="000000"/>
                </a:solidFill>
              </a:rPr>
              <a:t> programs and projects addressing diversity and inclusion in physics education</a:t>
            </a:r>
          </a:p>
          <a:p>
            <a:r>
              <a:rPr lang="en-US" dirty="0" smtClean="0">
                <a:solidFill>
                  <a:srgbClr val="000000"/>
                </a:solidFill>
              </a:rPr>
              <a:t>Resources</a:t>
            </a:r>
          </a:p>
          <a:p>
            <a:pPr lvl="1">
              <a:buFont typeface="Courier New"/>
              <a:buChar char="o"/>
            </a:pPr>
            <a:r>
              <a:rPr lang="en-US" i="1" dirty="0" smtClean="0">
                <a:solidFill>
                  <a:srgbClr val="000000"/>
                </a:solidFill>
              </a:rPr>
              <a:t>The Physics Teacher</a:t>
            </a:r>
          </a:p>
          <a:p>
            <a:pPr lvl="1">
              <a:buFont typeface="Courier New"/>
              <a:buChar char="o"/>
            </a:pPr>
            <a:r>
              <a:rPr lang="en-US" dirty="0" err="1" smtClean="0">
                <a:solidFill>
                  <a:srgbClr val="000000"/>
                </a:solidFill>
              </a:rPr>
              <a:t>eMentoring</a:t>
            </a:r>
            <a:endParaRPr lang="en-US" dirty="0" smtClean="0">
              <a:solidFill>
                <a:srgbClr val="000000"/>
              </a:solidFill>
            </a:endParaRPr>
          </a:p>
          <a:p>
            <a:pPr lvl="1">
              <a:buFont typeface="Courier New"/>
              <a:buChar char="o"/>
            </a:pPr>
            <a:r>
              <a:rPr lang="en-US" dirty="0" smtClean="0">
                <a:solidFill>
                  <a:srgbClr val="000000"/>
                </a:solidFill>
              </a:rPr>
              <a:t>AAPT national conferences</a:t>
            </a:r>
            <a:endParaRPr lang="en-US" dirty="0">
              <a:solidFill>
                <a:srgbClr val="000000"/>
              </a:solidFill>
            </a:endParaRPr>
          </a:p>
        </p:txBody>
      </p:sp>
      <p:sp>
        <p:nvSpPr>
          <p:cNvPr id="4" name="Footer Placeholder 3"/>
          <p:cNvSpPr>
            <a:spLocks noGrp="1"/>
          </p:cNvSpPr>
          <p:nvPr>
            <p:ph type="ftr" sz="quarter" idx="11"/>
          </p:nvPr>
        </p:nvSpPr>
        <p:spPr/>
        <p:txBody>
          <a:bodyPr/>
          <a:lstStyle/>
          <a:p>
            <a:pPr>
              <a:defRPr/>
            </a:pPr>
            <a:r>
              <a:rPr lang="en-US" smtClean="0"/>
              <a:t>"</a:t>
            </a:r>
            <a:r>
              <a:rPr lang="en-US" smtClean="0">
                <a:solidFill>
                  <a:srgbClr val="3333FF"/>
                </a:solidFill>
              </a:rPr>
              <a:t>Enhancing the understanding and appreciation of physics through teaching"</a:t>
            </a:r>
            <a:endParaRPr lang="en-US" dirty="0">
              <a:solidFill>
                <a:srgbClr val="3333FF"/>
              </a:solidFill>
            </a:endParaRPr>
          </a:p>
        </p:txBody>
      </p:sp>
      <p:pic>
        <p:nvPicPr>
          <p:cNvPr id="6" name="Picture 5"/>
          <p:cNvPicPr>
            <a:picLocks noChangeAspect="1"/>
          </p:cNvPicPr>
          <p:nvPr/>
        </p:nvPicPr>
        <p:blipFill>
          <a:blip r:embed="rId2"/>
          <a:stretch>
            <a:fillRect/>
          </a:stretch>
        </p:blipFill>
        <p:spPr>
          <a:xfrm>
            <a:off x="533400" y="5651500"/>
            <a:ext cx="8128000" cy="12065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00"/>
                </a:solidFill>
              </a:rPr>
              <a:t>Identity</a:t>
            </a:r>
            <a:endParaRPr lang="en-US" dirty="0">
              <a:solidFill>
                <a:srgbClr val="000000"/>
              </a:solidFill>
            </a:endParaRPr>
          </a:p>
        </p:txBody>
      </p:sp>
      <p:sp>
        <p:nvSpPr>
          <p:cNvPr id="3" name="Content Placeholder 2"/>
          <p:cNvSpPr>
            <a:spLocks noGrp="1"/>
          </p:cNvSpPr>
          <p:nvPr>
            <p:ph idx="1"/>
          </p:nvPr>
        </p:nvSpPr>
        <p:spPr/>
        <p:txBody>
          <a:bodyPr/>
          <a:lstStyle/>
          <a:p>
            <a:r>
              <a:rPr lang="en-US" dirty="0" smtClean="0">
                <a:solidFill>
                  <a:srgbClr val="000000"/>
                </a:solidFill>
              </a:rPr>
              <a:t>Please take a few minutes to reflect upon the most important aspects of your own identity.   </a:t>
            </a:r>
          </a:p>
          <a:p>
            <a:r>
              <a:rPr lang="en-US" dirty="0" smtClean="0">
                <a:solidFill>
                  <a:srgbClr val="000000"/>
                </a:solidFill>
              </a:rPr>
              <a:t>Make a list of the aspects of your identity you feel are most important.  (You do not have to share this.)</a:t>
            </a:r>
            <a:endParaRPr lang="en-US" dirty="0">
              <a:solidFill>
                <a:srgbClr val="000000"/>
              </a:solidFill>
            </a:endParaRPr>
          </a:p>
        </p:txBody>
      </p:sp>
      <p:sp>
        <p:nvSpPr>
          <p:cNvPr id="4" name="Footer Placeholder 3"/>
          <p:cNvSpPr>
            <a:spLocks noGrp="1"/>
          </p:cNvSpPr>
          <p:nvPr>
            <p:ph type="ftr" sz="quarter" idx="11"/>
          </p:nvPr>
        </p:nvSpPr>
        <p:spPr/>
        <p:txBody>
          <a:bodyPr/>
          <a:lstStyle/>
          <a:p>
            <a:pPr>
              <a:defRPr/>
            </a:pPr>
            <a:r>
              <a:rPr lang="en-US" smtClean="0"/>
              <a:t>"</a:t>
            </a:r>
            <a:r>
              <a:rPr lang="en-US" smtClean="0">
                <a:solidFill>
                  <a:srgbClr val="3333FF"/>
                </a:solidFill>
              </a:rPr>
              <a:t>Enhancing the understanding and appreciation of physics through teaching"</a:t>
            </a:r>
            <a:endParaRPr lang="en-US" dirty="0">
              <a:solidFill>
                <a:srgbClr val="3333FF"/>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rgbClr val="000000"/>
                </a:solidFill>
              </a:rPr>
              <a:t>HERStories</a:t>
            </a:r>
            <a:r>
              <a:rPr lang="en-US" dirty="0" smtClean="0">
                <a:solidFill>
                  <a:srgbClr val="000000"/>
                </a:solidFill>
              </a:rPr>
              <a:t> video</a:t>
            </a:r>
            <a:endParaRPr lang="en-US" dirty="0">
              <a:solidFill>
                <a:srgbClr val="000000"/>
              </a:solidFill>
            </a:endParaRPr>
          </a:p>
        </p:txBody>
      </p:sp>
      <p:pic>
        <p:nvPicPr>
          <p:cNvPr id="5" name="Content Placeholder 4" descr="Pages from Herstories_flier.pdf"/>
          <p:cNvPicPr>
            <a:picLocks noGrp="1" noChangeAspect="1"/>
          </p:cNvPicPr>
          <p:nvPr>
            <p:ph idx="1"/>
          </p:nvPr>
        </p:nvPicPr>
        <mc:AlternateContent>
          <mc:Choice xmlns:ma="http://schemas.microsoft.com/office/mac/drawingml/2008/main" Requires="ma">
            <p:blipFill>
              <a:blip r:embed="rId2"/>
              <a:srcRect l="-2645" r="-2645"/>
              <a:stretch>
                <a:fillRect/>
              </a:stretch>
            </p:blipFill>
          </mc:Choice>
          <mc:Fallback>
            <p:blipFill>
              <a:blip r:embed="rId3"/>
              <a:srcRect l="-2645" r="-2645"/>
              <a:stretch>
                <a:fillRect/>
              </a:stretch>
            </p:blipFill>
          </mc:Fallback>
        </mc:AlternateContent>
        <p:spPr/>
      </p:pic>
      <p:sp>
        <p:nvSpPr>
          <p:cNvPr id="4" name="Footer Placeholder 3"/>
          <p:cNvSpPr>
            <a:spLocks noGrp="1"/>
          </p:cNvSpPr>
          <p:nvPr>
            <p:ph type="ftr" sz="quarter" idx="11"/>
          </p:nvPr>
        </p:nvSpPr>
        <p:spPr/>
        <p:txBody>
          <a:bodyPr/>
          <a:lstStyle/>
          <a:p>
            <a:pPr>
              <a:defRPr/>
            </a:pPr>
            <a:r>
              <a:rPr lang="en-US" smtClean="0"/>
              <a:t>"</a:t>
            </a:r>
            <a:r>
              <a:rPr lang="en-US" smtClean="0">
                <a:solidFill>
                  <a:srgbClr val="3333FF"/>
                </a:solidFill>
              </a:rPr>
              <a:t>Enhancing the understanding and appreciation of physics through teaching"</a:t>
            </a:r>
            <a:endParaRPr lang="en-US" dirty="0">
              <a:solidFill>
                <a:srgbClr val="3333FF"/>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smtClean="0"/>
              <a:t>"</a:t>
            </a:r>
            <a:r>
              <a:rPr lang="en-US" smtClean="0">
                <a:solidFill>
                  <a:srgbClr val="3333FF"/>
                </a:solidFill>
              </a:rPr>
              <a:t>Enhancing the understanding and appreciation of physics through teaching"</a:t>
            </a:r>
            <a:endParaRPr lang="en-US" dirty="0">
              <a:solidFill>
                <a:srgbClr val="3333FF"/>
              </a:solidFill>
            </a:endParaRPr>
          </a:p>
        </p:txBody>
      </p:sp>
      <p:pic>
        <p:nvPicPr>
          <p:cNvPr id="5" name="Picture 4"/>
          <p:cNvPicPr>
            <a:picLocks noChangeAspect="1"/>
          </p:cNvPicPr>
          <p:nvPr/>
        </p:nvPicPr>
        <p:blipFill>
          <a:blip r:embed="rId2"/>
          <a:stretch>
            <a:fillRect/>
          </a:stretch>
        </p:blipFill>
        <p:spPr>
          <a:xfrm>
            <a:off x="1447800" y="1371600"/>
            <a:ext cx="6242050" cy="4939361"/>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smtClean="0"/>
              <a:t>"</a:t>
            </a:r>
            <a:r>
              <a:rPr lang="en-US" smtClean="0">
                <a:solidFill>
                  <a:srgbClr val="3333FF"/>
                </a:solidFill>
              </a:rPr>
              <a:t>Enhancing the understanding and appreciation of physics through teaching"</a:t>
            </a:r>
            <a:endParaRPr lang="en-US" dirty="0">
              <a:solidFill>
                <a:srgbClr val="3333FF"/>
              </a:solidFill>
            </a:endParaRPr>
          </a:p>
        </p:txBody>
      </p:sp>
      <p:pic>
        <p:nvPicPr>
          <p:cNvPr id="5" name="Picture 4"/>
          <p:cNvPicPr>
            <a:picLocks noChangeAspect="1"/>
          </p:cNvPicPr>
          <p:nvPr/>
        </p:nvPicPr>
        <p:blipFill>
          <a:blip r:embed="rId2"/>
          <a:stretch>
            <a:fillRect/>
          </a:stretch>
        </p:blipFill>
        <p:spPr>
          <a:xfrm>
            <a:off x="1295400" y="1310772"/>
            <a:ext cx="6394450" cy="493762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a:t>
            </a:r>
            <a:r>
              <a:rPr lang="en-US" smtClean="0">
                <a:solidFill>
                  <a:srgbClr val="3333FF"/>
                </a:solidFill>
              </a:rPr>
              <a:t>Enhancing the understanding and appreciation of physics through teaching"</a:t>
            </a:r>
            <a:endParaRPr lang="en-US">
              <a:solidFill>
                <a:srgbClr val="3333FF"/>
              </a:solidFill>
            </a:endParaRPr>
          </a:p>
        </p:txBody>
      </p:sp>
      <p:pic>
        <p:nvPicPr>
          <p:cNvPr id="4" name="Picture 3"/>
          <p:cNvPicPr>
            <a:picLocks noChangeAspect="1"/>
          </p:cNvPicPr>
          <p:nvPr/>
        </p:nvPicPr>
        <p:blipFill>
          <a:blip r:embed="rId2"/>
          <a:stretch>
            <a:fillRect/>
          </a:stretch>
        </p:blipFill>
        <p:spPr>
          <a:xfrm>
            <a:off x="1600200" y="1295400"/>
            <a:ext cx="5937250" cy="5007941"/>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a:t>
            </a:r>
            <a:r>
              <a:rPr lang="en-US" smtClean="0">
                <a:solidFill>
                  <a:srgbClr val="3333FF"/>
                </a:solidFill>
              </a:rPr>
              <a:t>Enhancing the understanding and appreciation of physics through teaching"</a:t>
            </a:r>
            <a:endParaRPr lang="en-US">
              <a:solidFill>
                <a:srgbClr val="3333FF"/>
              </a:solidFill>
            </a:endParaRPr>
          </a:p>
        </p:txBody>
      </p:sp>
      <p:pic>
        <p:nvPicPr>
          <p:cNvPr id="3" name="Picture 2"/>
          <p:cNvPicPr>
            <a:picLocks noChangeAspect="1"/>
          </p:cNvPicPr>
          <p:nvPr/>
        </p:nvPicPr>
        <p:blipFill>
          <a:blip r:embed="rId2"/>
          <a:stretch>
            <a:fillRect/>
          </a:stretch>
        </p:blipFill>
        <p:spPr>
          <a:xfrm>
            <a:off x="1905000" y="1371600"/>
            <a:ext cx="5540807" cy="49530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smtClean="0"/>
              <a:t>"</a:t>
            </a:r>
            <a:r>
              <a:rPr lang="en-US" smtClean="0">
                <a:solidFill>
                  <a:srgbClr val="3333FF"/>
                </a:solidFill>
              </a:rPr>
              <a:t>Enhancing the understanding and appreciation of physics through teaching"</a:t>
            </a:r>
            <a:endParaRPr lang="en-US" dirty="0">
              <a:solidFill>
                <a:srgbClr val="3333FF"/>
              </a:solidFill>
            </a:endParaRPr>
          </a:p>
        </p:txBody>
      </p:sp>
      <p:pic>
        <p:nvPicPr>
          <p:cNvPr id="6" name="Picture 5"/>
          <p:cNvPicPr>
            <a:picLocks noChangeAspect="1"/>
          </p:cNvPicPr>
          <p:nvPr/>
        </p:nvPicPr>
        <p:blipFill>
          <a:blip r:embed="rId2"/>
          <a:stretch>
            <a:fillRect/>
          </a:stretch>
        </p:blipFill>
        <p:spPr>
          <a:xfrm>
            <a:off x="1828800" y="1371600"/>
            <a:ext cx="5374312" cy="4991100"/>
          </a:xfrm>
          <a:prstGeom prst="rect">
            <a:avLst/>
          </a:prstGeom>
        </p:spPr>
      </p:pic>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3055</TotalTime>
  <Words>1221</Words>
  <Application>Microsoft Macintosh PowerPoint</Application>
  <PresentationFormat>On-screen Show (4:3)</PresentationFormat>
  <Paragraphs>88</Paragraphs>
  <Slides>20</Slides>
  <Notes>6</Notes>
  <HiddenSlides>0</HiddenSlides>
  <MMClips>0</MMClips>
  <ScaleCrop>false</ScaleCrop>
  <HeadingPairs>
    <vt:vector size="4" baseType="variant">
      <vt:variant>
        <vt:lpstr>Design Template</vt:lpstr>
      </vt:variant>
      <vt:variant>
        <vt:i4>1</vt:i4>
      </vt:variant>
      <vt:variant>
        <vt:lpstr>Slide Titles</vt:lpstr>
      </vt:variant>
      <vt:variant>
        <vt:i4>20</vt:i4>
      </vt:variant>
    </vt:vector>
  </HeadingPairs>
  <TitlesOfParts>
    <vt:vector size="21" baseType="lpstr">
      <vt:lpstr>Default Design</vt:lpstr>
      <vt:lpstr>Valuing Diversity</vt:lpstr>
      <vt:lpstr>Session Objectives</vt:lpstr>
      <vt:lpstr>Identity</vt:lpstr>
      <vt:lpstr>HERStories video</vt:lpstr>
      <vt:lpstr>Slide 5</vt:lpstr>
      <vt:lpstr>Slide 6</vt:lpstr>
      <vt:lpstr>Slide 7</vt:lpstr>
      <vt:lpstr>Slide 8</vt:lpstr>
      <vt:lpstr>Slide 9</vt:lpstr>
      <vt:lpstr>Sex Composition in High Schools</vt:lpstr>
      <vt:lpstr>Implicit Aptitude Tests</vt:lpstr>
      <vt:lpstr>Implicit Bias and Stereotype Threat</vt:lpstr>
      <vt:lpstr>A Few Characteristics About Implicit Bias</vt:lpstr>
      <vt:lpstr>Consequences of Stereotype Threat</vt:lpstr>
      <vt:lpstr>Instructional Interventions for the Classroom</vt:lpstr>
      <vt:lpstr>Unique Intervention for Stereotype Threat (Miyake et al, Science 330, 1234 (2010))</vt:lpstr>
      <vt:lpstr>Slide 17</vt:lpstr>
      <vt:lpstr>Slide 18</vt:lpstr>
      <vt:lpstr>Brainstorm!</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Warren Hein</dc:creator>
  <cp:lastModifiedBy>Beth Cunningham</cp:lastModifiedBy>
  <cp:revision>166</cp:revision>
  <dcterms:created xsi:type="dcterms:W3CDTF">2015-03-30T19:58:54Z</dcterms:created>
  <dcterms:modified xsi:type="dcterms:W3CDTF">2015-03-30T19:59:50Z</dcterms:modified>
</cp:coreProperties>
</file>